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74" r:id="rId5"/>
    <p:sldId id="270" r:id="rId6"/>
    <p:sldId id="271" r:id="rId7"/>
    <p:sldId id="264" r:id="rId8"/>
    <p:sldId id="258" r:id="rId9"/>
    <p:sldId id="263" r:id="rId10"/>
    <p:sldId id="260" r:id="rId11"/>
    <p:sldId id="268" r:id="rId12"/>
    <p:sldId id="269" r:id="rId13"/>
    <p:sldId id="267" r:id="rId14"/>
    <p:sldId id="266" r:id="rId15"/>
    <p:sldId id="259" r:id="rId16"/>
    <p:sldId id="265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212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2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9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B63C-0D66-7547-9A29-096E4BF54AA8}" type="datetimeFigureOut">
              <a:rPr lang="en-US" smtClean="0"/>
              <a:t>4/14/15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1D2A-16CE-0245-84CB-8BAFC20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701" y="635039"/>
            <a:ext cx="68691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Introducing dam routing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based on operational rules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into a RAPID model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Yaque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del Sur watershed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Dominican Republic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89778"/>
              </p:ext>
            </p:extLst>
          </p:nvPr>
        </p:nvGraphicFramePr>
        <p:xfrm>
          <a:off x="1299877" y="410012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44"/>
                <a:gridCol w="2132553"/>
                <a:gridCol w="262140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Sabaneta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Sabana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Yegua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3.17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/s </a:t>
                      </a:r>
                      <a:r>
                        <a:rPr lang="en-US" i="1" dirty="0" smtClean="0"/>
                        <a:t>(real)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39247"/>
              </p:ext>
            </p:extLst>
          </p:nvPr>
        </p:nvGraphicFramePr>
        <p:xfrm>
          <a:off x="1299877" y="260366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089"/>
                <a:gridCol w="205091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RAPID + dam model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Drainage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network: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Real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Muskingum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parameters: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Real? </a:t>
                      </a:r>
                      <a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(calibrated?)</a:t>
                      </a:r>
                      <a:endParaRPr lang="en-US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Lateral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inflow: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Contrived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Initial flows: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Contrived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Connectivity of the dams: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Curve Elevation – Area: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Spillways’ characteristics: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Rules: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level in the reservoirs: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Contrived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9"/>
            <a:ext cx="9131808" cy="57658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76679"/>
            <a:ext cx="9131808" cy="5765858"/>
          </a:xfrm>
          <a:prstGeom prst="rect">
            <a:avLst/>
          </a:prstGeom>
        </p:spPr>
      </p:pic>
      <p:pic>
        <p:nvPicPr>
          <p:cNvPr id="3" name="Picture 2" descr="Sabaneta leve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4226" r="2354" b="12839"/>
          <a:stretch/>
        </p:blipFill>
        <p:spPr>
          <a:xfrm>
            <a:off x="2865921" y="180485"/>
            <a:ext cx="262880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1"/>
            <a:ext cx="9131808" cy="57719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  <p:pic>
        <p:nvPicPr>
          <p:cNvPr id="6" name="Picture 5" descr="Reservoirs-1.png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41"/>
            <a:ext cx="9131808" cy="5771934"/>
          </a:xfrm>
          <a:prstGeom prst="rect">
            <a:avLst/>
          </a:prstGeom>
        </p:spPr>
      </p:pic>
      <p:pic>
        <p:nvPicPr>
          <p:cNvPr id="4" name="Picture 3" descr="Sabana Yegua leve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3498" r="2091" b="13342"/>
          <a:stretch/>
        </p:blipFill>
        <p:spPr>
          <a:xfrm>
            <a:off x="5991345" y="180485"/>
            <a:ext cx="26269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91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08" cy="5919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9131808" cy="59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08" cy="5919216"/>
          </a:xfrm>
          <a:prstGeom prst="rect">
            <a:avLst/>
          </a:prstGeom>
        </p:spPr>
      </p:pic>
      <p:pic>
        <p:nvPicPr>
          <p:cNvPr id="3" name="Picture 2" descr="Sabaneta levels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4226" r="2354" b="12839"/>
          <a:stretch/>
        </p:blipFill>
        <p:spPr>
          <a:xfrm>
            <a:off x="2865921" y="180485"/>
            <a:ext cx="2628807" cy="1371600"/>
          </a:xfrm>
          <a:prstGeom prst="rect">
            <a:avLst/>
          </a:prstGeom>
        </p:spPr>
      </p:pic>
      <p:pic>
        <p:nvPicPr>
          <p:cNvPr id="4" name="Picture 3" descr="Sabana Yegua levels.pn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3498" r="2091" b="13342"/>
          <a:stretch/>
        </p:blipFill>
        <p:spPr>
          <a:xfrm>
            <a:off x="5991345" y="180485"/>
            <a:ext cx="2626994" cy="1371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91346" y="1027760"/>
            <a:ext cx="1545274" cy="2155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87536" y="952558"/>
            <a:ext cx="1687803" cy="147061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6099481" y="197197"/>
            <a:ext cx="200532" cy="208895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041386" y="237631"/>
            <a:ext cx="200532" cy="208895"/>
          </a:xfrm>
          <a:prstGeom prst="donu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08" cy="5919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2314" y="1662798"/>
            <a:ext cx="186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Qmax</a:t>
            </a:r>
            <a:r>
              <a:rPr lang="en-US" dirty="0" smtClean="0">
                <a:solidFill>
                  <a:srgbClr val="FF0000"/>
                </a:solidFill>
              </a:rPr>
              <a:t> overrides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power generation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285" y="175513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Qmax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007" y="3771708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Qmin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1489" y="2124463"/>
            <a:ext cx="467905" cy="32377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92580" y="4141040"/>
            <a:ext cx="1" cy="5124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95373" y="2309129"/>
            <a:ext cx="108621" cy="490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08" cy="59192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25575" y="693400"/>
            <a:ext cx="1969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Downstream reach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Sabaneta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60751" y="1339731"/>
            <a:ext cx="835545" cy="969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46290" y="1245010"/>
            <a:ext cx="1112095" cy="551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17975" y="370234"/>
            <a:ext cx="270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Downstream reach </a:t>
            </a:r>
            <a:br>
              <a:rPr lang="en-US" dirty="0" smtClean="0"/>
            </a:br>
            <a:r>
              <a:rPr lang="en-US" dirty="0" smtClean="0"/>
              <a:t>from both dams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792781" y="693400"/>
            <a:ext cx="7161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17749" y="6065657"/>
            <a:ext cx="217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Upstream reach </a:t>
            </a:r>
          </a:p>
          <a:p>
            <a:pPr algn="ctr"/>
            <a:r>
              <a:rPr lang="en-US" dirty="0" smtClean="0"/>
              <a:t>(unaffected by dams)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13399" y="4411848"/>
            <a:ext cx="166452" cy="1653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762000"/>
            <a:ext cx="80264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564" y="2108662"/>
            <a:ext cx="24527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RAPID </a:t>
            </a:r>
          </a:p>
          <a:p>
            <a:pPr algn="ctr"/>
            <a:r>
              <a:rPr lang="en-US" i="1" dirty="0" smtClean="0"/>
              <a:t>(total run = 1 time step)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8575" y="693400"/>
            <a:ext cx="2225188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7933C"/>
                </a:solidFill>
              </a:rPr>
              <a:t>Set (read) initial flows </a:t>
            </a:r>
          </a:p>
          <a:p>
            <a:r>
              <a:rPr lang="en-US" dirty="0" smtClean="0">
                <a:solidFill>
                  <a:srgbClr val="77933C"/>
                </a:solidFill>
              </a:rPr>
              <a:t>for each reach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226" y="4321670"/>
            <a:ext cx="237069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Pick flows to be used </a:t>
            </a:r>
          </a:p>
          <a:p>
            <a:pPr algn="ctr"/>
            <a:r>
              <a:rPr lang="en-US" dirty="0" smtClean="0"/>
              <a:t>as inflow into the dams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2988" y="3132933"/>
            <a:ext cx="153077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flows </a:t>
            </a:r>
          </a:p>
          <a:p>
            <a:pPr algn="ctr"/>
            <a:r>
              <a:rPr lang="en-US" dirty="0" smtClean="0"/>
              <a:t>for each reach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9543" y="4818582"/>
            <a:ext cx="1419993" cy="646331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Dam module</a:t>
            </a:r>
          </a:p>
          <a:p>
            <a:pPr algn="ctr"/>
            <a:r>
              <a:rPr lang="en-US" i="1" dirty="0" smtClean="0"/>
              <a:t>(1 time step)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6790" y="5973559"/>
            <a:ext cx="2256184" cy="646331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 (read) initial levels </a:t>
            </a: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each dam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051" y="4818582"/>
            <a:ext cx="190308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output flows</a:t>
            </a:r>
          </a:p>
          <a:p>
            <a:pPr algn="ctr"/>
            <a:r>
              <a:rPr lang="en-US" dirty="0" smtClean="0"/>
              <a:t>from each dam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3341" y="5735473"/>
            <a:ext cx="193146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output levels</a:t>
            </a:r>
            <a:br>
              <a:rPr lang="en-US" dirty="0" smtClean="0"/>
            </a:br>
            <a:r>
              <a:rPr lang="en-US" dirty="0" smtClean="0"/>
              <a:t>from each dam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95858" y="3817964"/>
            <a:ext cx="185887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Set initial flow </a:t>
            </a:r>
          </a:p>
          <a:p>
            <a:pPr algn="ctr"/>
            <a:r>
              <a:rPr lang="en-US" dirty="0" smtClean="0"/>
              <a:t>for next time step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4432" y="3072472"/>
            <a:ext cx="260851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Replace some initial flows </a:t>
            </a:r>
          </a:p>
          <a:p>
            <a:pPr algn="ctr"/>
            <a:r>
              <a:rPr lang="en-US" dirty="0" smtClean="0"/>
              <a:t>with dam output flows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4629" y="693400"/>
            <a:ext cx="1587694" cy="646331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create initial </a:t>
            </a:r>
          </a:p>
          <a:p>
            <a:r>
              <a:rPr lang="en-US" dirty="0" smtClean="0">
                <a:solidFill>
                  <a:srgbClr val="77933C"/>
                </a:solidFill>
              </a:rPr>
              <a:t>lateral flow file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5775" y="693400"/>
            <a:ext cx="2971111" cy="646331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7933C"/>
                </a:solidFill>
              </a:rPr>
              <a:t>Set (read) general lateral flow </a:t>
            </a:r>
          </a:p>
          <a:p>
            <a:pPr algn="ctr"/>
            <a:r>
              <a:rPr lang="en-US" dirty="0" smtClean="0">
                <a:solidFill>
                  <a:srgbClr val="77933C"/>
                </a:solidFill>
              </a:rPr>
              <a:t>for the whole simulation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8439" y="1941444"/>
            <a:ext cx="222451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Slice a lateral flow</a:t>
            </a:r>
            <a:br>
              <a:rPr lang="en-US" dirty="0" smtClean="0"/>
            </a:br>
            <a:r>
              <a:rPr lang="en-US" dirty="0" smtClean="0"/>
              <a:t>for the next time step</a:t>
            </a:r>
            <a:br>
              <a:rPr lang="en-US" dirty="0" smtClean="0"/>
            </a:br>
            <a:r>
              <a:rPr lang="en-US" dirty="0" smtClean="0"/>
              <a:t>and create file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3482" y="1487327"/>
            <a:ext cx="0" cy="519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63270" y="2786552"/>
            <a:ext cx="1" cy="287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15657" y="3618049"/>
            <a:ext cx="524429" cy="412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78376" y="3836612"/>
            <a:ext cx="1" cy="418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25097" y="5260049"/>
            <a:ext cx="1113818" cy="969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24629" y="4818582"/>
            <a:ext cx="414286" cy="271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54735" y="5205714"/>
            <a:ext cx="4420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03374" y="3779264"/>
            <a:ext cx="1072543" cy="36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54735" y="5339338"/>
            <a:ext cx="530316" cy="626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03374" y="6229544"/>
            <a:ext cx="42734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22474" y="5884892"/>
            <a:ext cx="142223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Set levels </a:t>
            </a:r>
          </a:p>
          <a:p>
            <a:r>
              <a:rPr lang="en-US" dirty="0" smtClean="0"/>
              <a:t>for each dam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633591" y="5546414"/>
            <a:ext cx="0" cy="236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972241" y="3779264"/>
            <a:ext cx="0" cy="978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194046" y="1487327"/>
            <a:ext cx="0" cy="39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424629" y="2461835"/>
            <a:ext cx="2231146" cy="835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424629" y="2325999"/>
            <a:ext cx="2472132" cy="74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38604" y="1074882"/>
            <a:ext cx="4051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015660" y="1403770"/>
            <a:ext cx="823255" cy="603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746589" y="6281579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483360"/>
            <a:ext cx="3080197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9" t="14258" r="3245" b="5861"/>
          <a:stretch/>
        </p:blipFill>
        <p:spPr>
          <a:xfrm>
            <a:off x="2905760" y="4226561"/>
            <a:ext cx="3505200" cy="176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3" t="1714" r="-333" b="10762"/>
          <a:stretch/>
        </p:blipFill>
        <p:spPr>
          <a:xfrm>
            <a:off x="6126480" y="1291514"/>
            <a:ext cx="2651760" cy="2030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256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1665170" y="4014005"/>
            <a:ext cx="825924" cy="790369"/>
          </a:xfrm>
          <a:prstGeom prst="bentArrow">
            <a:avLst>
              <a:gd name="adj1" fmla="val 25000"/>
              <a:gd name="adj2" fmla="val 2556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 flipH="1">
            <a:off x="6817889" y="4031783"/>
            <a:ext cx="825924" cy="790369"/>
          </a:xfrm>
          <a:prstGeom prst="bentArrow">
            <a:avLst>
              <a:gd name="adj1" fmla="val 25000"/>
              <a:gd name="adj2" fmla="val 2556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1.17.2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/>
          <a:stretch/>
        </p:blipFill>
        <p:spPr>
          <a:xfrm>
            <a:off x="707901" y="76052"/>
            <a:ext cx="7728199" cy="670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37839" y="6274074"/>
            <a:ext cx="45061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Yaque</a:t>
            </a:r>
            <a:r>
              <a:rPr lang="en-US" sz="3200" b="1" dirty="0" smtClean="0"/>
              <a:t> del Sur Watershed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56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4" y="1882983"/>
            <a:ext cx="4666217" cy="3232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256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03336" y="2854946"/>
            <a:ext cx="390760" cy="374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57687" y="2480533"/>
            <a:ext cx="213142" cy="44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7561" y="2258519"/>
            <a:ext cx="213142" cy="526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48614" y="2188906"/>
            <a:ext cx="89900" cy="44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70303" y="2480533"/>
            <a:ext cx="471022" cy="219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62834" y="3534160"/>
            <a:ext cx="107995" cy="486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47561" y="3321323"/>
            <a:ext cx="213142" cy="435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338515" y="2915680"/>
            <a:ext cx="602810" cy="313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973306" y="3092945"/>
            <a:ext cx="462353" cy="456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8184" y="3936942"/>
            <a:ext cx="1714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???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31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2755" y="635276"/>
            <a:ext cx="8422105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European Consortium for Medium-Range Weather Forecasts (ECMWF)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7" y="1903710"/>
            <a:ext cx="2482188" cy="186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32" y="1737360"/>
            <a:ext cx="3238621" cy="21693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55772" y="2541823"/>
            <a:ext cx="135837" cy="98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15376" y="4624630"/>
            <a:ext cx="1090177" cy="12772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The needed subset of data for the </a:t>
            </a:r>
            <a:r>
              <a:rPr lang="en-US" sz="1100" dirty="0" err="1" smtClean="0"/>
              <a:t>Yaque</a:t>
            </a:r>
            <a:r>
              <a:rPr lang="en-US" sz="1100" dirty="0" smtClean="0"/>
              <a:t> del Sur </a:t>
            </a:r>
            <a:r>
              <a:rPr lang="en-US" sz="1100" dirty="0"/>
              <a:t>River can be taken from the global forecast.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274356" y="2640621"/>
            <a:ext cx="1241020" cy="1984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1" idx="6"/>
          </p:cNvCxnSpPr>
          <p:nvPr/>
        </p:nvCxnSpPr>
        <p:spPr>
          <a:xfrm flipH="1" flipV="1">
            <a:off x="6391609" y="2591222"/>
            <a:ext cx="2213944" cy="2033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1" t="19111" r="33984"/>
          <a:stretch/>
        </p:blipFill>
        <p:spPr>
          <a:xfrm>
            <a:off x="2647547" y="3906736"/>
            <a:ext cx="2409097" cy="250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Bent Arrow 21"/>
          <p:cNvSpPr/>
          <p:nvPr/>
        </p:nvSpPr>
        <p:spPr>
          <a:xfrm rot="10800000" flipH="1">
            <a:off x="1252207" y="4537957"/>
            <a:ext cx="825924" cy="790369"/>
          </a:xfrm>
          <a:prstGeom prst="bentArrow">
            <a:avLst>
              <a:gd name="adj1" fmla="val 25000"/>
              <a:gd name="adj2" fmla="val 2556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H="1">
            <a:off x="5894275" y="4520179"/>
            <a:ext cx="825924" cy="790369"/>
          </a:xfrm>
          <a:prstGeom prst="bentArrow">
            <a:avLst>
              <a:gd name="adj1" fmla="val 25000"/>
              <a:gd name="adj2" fmla="val 25562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2256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  <p:sp>
        <p:nvSpPr>
          <p:cNvPr id="25" name="Donut 24"/>
          <p:cNvSpPr/>
          <p:nvPr/>
        </p:nvSpPr>
        <p:spPr>
          <a:xfrm rot="171778">
            <a:off x="4031930" y="4737871"/>
            <a:ext cx="1104098" cy="515071"/>
          </a:xfrm>
          <a:prstGeom prst="donut">
            <a:avLst>
              <a:gd name="adj" fmla="val 8533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08" y="1713945"/>
            <a:ext cx="4103795" cy="4000204"/>
          </a:xfrm>
          <a:prstGeom prst="rect">
            <a:avLst/>
          </a:prstGeom>
        </p:spPr>
      </p:pic>
      <p:pic>
        <p:nvPicPr>
          <p:cNvPr id="10" name="Picture 9" descr="Screen Shot 2015-03-06 at 11.17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/>
          <a:stretch/>
        </p:blipFill>
        <p:spPr>
          <a:xfrm>
            <a:off x="565808" y="1373956"/>
            <a:ext cx="2951962" cy="256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7" y="4019660"/>
            <a:ext cx="3238621" cy="21693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42248" y="2468791"/>
            <a:ext cx="4156263" cy="45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41016" y="4431391"/>
            <a:ext cx="3197126" cy="45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2256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6290" y="590187"/>
            <a:ext cx="7203703" cy="5369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“Downscaling”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97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75237"/>
              </p:ext>
            </p:extLst>
          </p:nvPr>
        </p:nvGraphicFramePr>
        <p:xfrm>
          <a:off x="1299877" y="26036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089"/>
                <a:gridCol w="205091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RAPID model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Drainage</a:t>
                      </a:r>
                      <a:r>
                        <a:rPr lang="en-US" baseline="0" dirty="0" smtClean="0"/>
                        <a:t> network: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Muskingum</a:t>
                      </a:r>
                      <a:r>
                        <a:rPr lang="en-US" baseline="0" dirty="0" smtClean="0"/>
                        <a:t> parameters: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Real? </a:t>
                      </a:r>
                      <a:r>
                        <a:rPr lang="en-US" i="1" dirty="0" smtClean="0"/>
                        <a:t>(calibrated?)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Lateral</a:t>
                      </a:r>
                      <a:r>
                        <a:rPr lang="en-US" baseline="0" dirty="0" smtClean="0"/>
                        <a:t> inflow: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flows: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Contrived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5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d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1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1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3137" y="6273224"/>
            <a:ext cx="1250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</a:t>
            </a:r>
            <a:endParaRPr lang="en-US" sz="3200" b="1" dirty="0"/>
          </a:p>
        </p:txBody>
      </p:sp>
      <p:sp>
        <p:nvSpPr>
          <p:cNvPr id="5" name="Right Brace 4"/>
          <p:cNvSpPr/>
          <p:nvPr/>
        </p:nvSpPr>
        <p:spPr>
          <a:xfrm>
            <a:off x="568170" y="3559559"/>
            <a:ext cx="375995" cy="1462260"/>
          </a:xfrm>
          <a:prstGeom prst="rightBrace">
            <a:avLst>
              <a:gd name="adj1" fmla="val 35001"/>
              <a:gd name="adj2" fmla="val 50000"/>
            </a:avLst>
          </a:prstGeom>
          <a:ln w="5715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1.17.2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/>
          <a:stretch/>
        </p:blipFill>
        <p:spPr>
          <a:xfrm>
            <a:off x="707901" y="76052"/>
            <a:ext cx="7728199" cy="670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sosceles Triangle 2"/>
          <p:cNvSpPr/>
          <p:nvPr/>
        </p:nvSpPr>
        <p:spPr>
          <a:xfrm rot="12256806">
            <a:off x="2682590" y="1607431"/>
            <a:ext cx="219530" cy="254524"/>
          </a:xfrm>
          <a:prstGeom prst="triangle">
            <a:avLst/>
          </a:prstGeom>
          <a:solidFill>
            <a:srgbClr val="0000FF">
              <a:alpha val="6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1748593">
            <a:off x="4502431" y="3833322"/>
            <a:ext cx="212938" cy="288998"/>
          </a:xfrm>
          <a:prstGeom prst="triangle">
            <a:avLst/>
          </a:prstGeom>
          <a:solidFill>
            <a:srgbClr val="FF0000">
              <a:alpha val="64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5866" y="1599071"/>
            <a:ext cx="115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Sabaneta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239" y="3961195"/>
            <a:ext cx="15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Sabana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Yegua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6589" y="6273224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RAPID + dam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34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317</Words>
  <Application>Microsoft Macintosh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European Consortium for Medium-Range Weather Forecasts (ECMWF) </vt:lpstr>
      <vt:lpstr>“Downscaling”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Dolder</dc:creator>
  <cp:lastModifiedBy>Herman Dolder</cp:lastModifiedBy>
  <cp:revision>39</cp:revision>
  <dcterms:created xsi:type="dcterms:W3CDTF">2015-03-06T18:15:05Z</dcterms:created>
  <dcterms:modified xsi:type="dcterms:W3CDTF">2015-04-14T20:58:46Z</dcterms:modified>
</cp:coreProperties>
</file>