
<file path=[Content_Types].xml><?xml version="1.0" encoding="utf-8"?>
<Types xmlns="http://schemas.openxmlformats.org/package/2006/content-types">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22" Type="http://schemas.openxmlformats.org/officeDocument/2006/relationships/slide" Target="slides/slide1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2" name="Shape 12"/>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3" name="Shape 13"/>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8" name="Shape 1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3" name="Shape 33"/>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 name="Shape 3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6" name="Shape 36"/>
        <p:cNvGrpSpPr/>
        <p:nvPr/>
      </p:nvGrpSpPr>
      <p:grpSpPr>
        <a:xfrm>
          <a:off x="0" y="0"/>
          <a:ext cx="0" cy="0"/>
          <a:chOff x="0" y="0"/>
          <a:chExt cx="0" cy="0"/>
        </a:xfrm>
      </p:grpSpPr>
      <p:sp>
        <p:nvSpPr>
          <p:cNvPr id="37" name="Shape 37"/>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40" name="Shape 40"/>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
        <p:nvSpPr>
          <p:cNvPr id="41" name="Shape 4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2"/>
                </a:solidFill>
              </a:defRPr>
            </a:lvl1pPr>
          </a:lstStyle>
          <a:p>
            <a:pPr>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05.png"/><Relationship Id="rId3" Type="http://schemas.openxmlformats.org/officeDocument/2006/relationships/image" Target="../media/image12.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1.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7.png"/><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8.png"/><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09.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ctrTitle"/>
          </p:nvPr>
        </p:nvSpPr>
        <p:spPr>
          <a:xfrm>
            <a:off x="685800" y="1746892"/>
            <a:ext cx="7772400" cy="1238099"/>
          </a:xfrm>
          <a:prstGeom prst="rect">
            <a:avLst/>
          </a:prstGeom>
        </p:spPr>
        <p:txBody>
          <a:bodyPr anchorCtr="0" anchor="b" bIns="91425" lIns="91425" rIns="91425" tIns="91425">
            <a:noAutofit/>
          </a:bodyPr>
          <a:lstStyle/>
          <a:p>
            <a:pPr>
              <a:spcBef>
                <a:spcPts val="0"/>
              </a:spcBef>
              <a:buNone/>
            </a:pPr>
            <a:r>
              <a:rPr lang="es"/>
              <a:t>Río Maimón</a:t>
            </a:r>
          </a:p>
        </p:txBody>
      </p:sp>
      <p:sp>
        <p:nvSpPr>
          <p:cNvPr id="47" name="Shape 47"/>
          <p:cNvSpPr txBox="1"/>
          <p:nvPr>
            <p:ph idx="1" type="subTitle"/>
          </p:nvPr>
        </p:nvSpPr>
        <p:spPr>
          <a:xfrm>
            <a:off x="685800" y="3093357"/>
            <a:ext cx="7772400" cy="666600"/>
          </a:xfrm>
          <a:prstGeom prst="rect">
            <a:avLst/>
          </a:prstGeom>
        </p:spPr>
        <p:txBody>
          <a:bodyPr anchorCtr="0" anchor="t" bIns="91425" lIns="91425" rIns="91425" tIns="91425">
            <a:noAutofit/>
          </a:bodyPr>
          <a:lstStyle/>
          <a:p>
            <a:pPr>
              <a:spcBef>
                <a:spcPts val="0"/>
              </a:spcBef>
              <a:buNone/>
            </a:pPr>
            <a:r>
              <a:rPr lang="es"/>
              <a:t>Análisis de la Factibilidad de Una Presa </a:t>
            </a:r>
          </a:p>
        </p:txBody>
      </p:sp>
      <p:sp>
        <p:nvSpPr>
          <p:cNvPr id="48" name="Shape 48"/>
          <p:cNvSpPr txBox="1"/>
          <p:nvPr/>
        </p:nvSpPr>
        <p:spPr>
          <a:xfrm>
            <a:off x="1782450" y="3759950"/>
            <a:ext cx="5579099" cy="450599"/>
          </a:xfrm>
          <a:prstGeom prst="rect">
            <a:avLst/>
          </a:prstGeom>
          <a:noFill/>
          <a:ln>
            <a:noFill/>
          </a:ln>
        </p:spPr>
        <p:txBody>
          <a:bodyPr anchorCtr="0" anchor="ctr" bIns="91425" lIns="91425" rIns="91425" tIns="91425">
            <a:noAutofit/>
          </a:bodyPr>
          <a:lstStyle/>
          <a:p>
            <a:pPr algn="ctr">
              <a:spcBef>
                <a:spcPts val="0"/>
              </a:spcBef>
              <a:buNone/>
            </a:pPr>
            <a:r>
              <a:rPr i="1" lang="es">
                <a:latin typeface="Georgia"/>
                <a:ea typeface="Georgia"/>
                <a:cs typeface="Georgia"/>
                <a:sym typeface="Georgia"/>
              </a:rPr>
              <a:t>John De Leon, Savannah Keane, Noah Taylor, Kelsey Watkins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lgn="ctr">
              <a:spcBef>
                <a:spcPts val="0"/>
              </a:spcBef>
              <a:buNone/>
            </a:pPr>
            <a:r>
              <a:rPr lang="es"/>
              <a:t>Cuadrícula de GSSHA</a:t>
            </a:r>
          </a:p>
        </p:txBody>
      </p:sp>
      <p:pic>
        <p:nvPicPr>
          <p:cNvPr id="138" name="Shape 138"/>
          <p:cNvPicPr preferRelativeResize="0"/>
          <p:nvPr/>
        </p:nvPicPr>
        <p:blipFill>
          <a:blip r:embed="rId3">
            <a:alphaModFix/>
          </a:blip>
          <a:stretch>
            <a:fillRect/>
          </a:stretch>
        </p:blipFill>
        <p:spPr>
          <a:xfrm>
            <a:off x="1451950" y="1288725"/>
            <a:ext cx="6172350" cy="3809799"/>
          </a:xfrm>
          <a:prstGeom prst="rect">
            <a:avLst/>
          </a:prstGeom>
          <a:noFill/>
          <a:ln>
            <a:noFill/>
          </a:ln>
        </p:spPr>
      </p:pic>
      <p:sp>
        <p:nvSpPr>
          <p:cNvPr id="139" name="Shape 139"/>
          <p:cNvSpPr txBox="1"/>
          <p:nvPr/>
        </p:nvSpPr>
        <p:spPr>
          <a:xfrm>
            <a:off x="1451950" y="3108900"/>
            <a:ext cx="1993499" cy="554700"/>
          </a:xfrm>
          <a:prstGeom prst="rect">
            <a:avLst/>
          </a:prstGeom>
          <a:noFill/>
          <a:ln>
            <a:noFill/>
          </a:ln>
        </p:spPr>
        <p:txBody>
          <a:bodyPr anchorCtr="0" anchor="t" bIns="91425" lIns="91425" rIns="91425" tIns="91425">
            <a:noAutofit/>
          </a:bodyPr>
          <a:lstStyle/>
          <a:p>
            <a:pPr rtl="0">
              <a:spcBef>
                <a:spcPts val="0"/>
              </a:spcBef>
              <a:buNone/>
            </a:pPr>
            <a:r>
              <a:rPr lang="es"/>
              <a:t>Resolución de DEM: 30 metros</a:t>
            </a:r>
          </a:p>
          <a:p>
            <a:pPr>
              <a:spcBef>
                <a:spcPts val="0"/>
              </a:spcBef>
              <a:buNone/>
            </a:pPr>
            <a:r>
              <a:t/>
            </a:r>
            <a:endParaRPr/>
          </a:p>
        </p:txBody>
      </p:sp>
      <p:sp>
        <p:nvSpPr>
          <p:cNvPr id="140" name="Shape 140"/>
          <p:cNvSpPr txBox="1"/>
          <p:nvPr/>
        </p:nvSpPr>
        <p:spPr>
          <a:xfrm>
            <a:off x="1509875" y="4179350"/>
            <a:ext cx="1993499" cy="708600"/>
          </a:xfrm>
          <a:prstGeom prst="rect">
            <a:avLst/>
          </a:prstGeom>
          <a:noFill/>
          <a:ln>
            <a:noFill/>
          </a:ln>
        </p:spPr>
        <p:txBody>
          <a:bodyPr anchorCtr="0" anchor="t" bIns="91425" lIns="91425" rIns="91425" tIns="91425">
            <a:noAutofit/>
          </a:bodyPr>
          <a:lstStyle/>
          <a:p>
            <a:pPr>
              <a:spcBef>
                <a:spcPts val="0"/>
              </a:spcBef>
              <a:buNone/>
            </a:pPr>
            <a:r>
              <a:rPr lang="es"/>
              <a:t>Over 31,000 cells that were 75x75 meters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s"/>
              <a:t>El Modelo de GSSHA</a:t>
            </a:r>
          </a:p>
        </p:txBody>
      </p:sp>
      <p:pic>
        <p:nvPicPr>
          <p:cNvPr id="146" name="Shape 146"/>
          <p:cNvPicPr preferRelativeResize="0"/>
          <p:nvPr/>
        </p:nvPicPr>
        <p:blipFill>
          <a:blip r:embed="rId3">
            <a:alphaModFix/>
          </a:blip>
          <a:stretch>
            <a:fillRect/>
          </a:stretch>
        </p:blipFill>
        <p:spPr>
          <a:xfrm>
            <a:off x="402950" y="1295125"/>
            <a:ext cx="5444648" cy="3716326"/>
          </a:xfrm>
          <a:prstGeom prst="rect">
            <a:avLst/>
          </a:prstGeom>
          <a:noFill/>
          <a:ln>
            <a:noFill/>
          </a:ln>
        </p:spPr>
      </p:pic>
      <p:sp>
        <p:nvSpPr>
          <p:cNvPr id="147" name="Shape 147"/>
          <p:cNvSpPr txBox="1"/>
          <p:nvPr/>
        </p:nvSpPr>
        <p:spPr>
          <a:xfrm>
            <a:off x="6040000" y="1722175"/>
            <a:ext cx="2816699" cy="3218700"/>
          </a:xfrm>
          <a:prstGeom prst="rect">
            <a:avLst/>
          </a:prstGeom>
          <a:noFill/>
          <a:ln>
            <a:noFill/>
          </a:ln>
        </p:spPr>
        <p:txBody>
          <a:bodyPr anchorCtr="0" anchor="t" bIns="91425" lIns="91425" rIns="91425" tIns="91425">
            <a:noAutofit/>
          </a:bodyPr>
          <a:lstStyle/>
          <a:p>
            <a:pPr rtl="0">
              <a:spcBef>
                <a:spcPts val="0"/>
              </a:spcBef>
              <a:buNone/>
            </a:pPr>
            <a:r>
              <a:rPr lang="es"/>
              <a:t>La profundidad máxima de una rotura de presa si ocurriera en una hora</a:t>
            </a:r>
          </a:p>
          <a:p>
            <a:pPr rtl="0">
              <a:spcBef>
                <a:spcPts val="0"/>
              </a:spcBef>
              <a:buNone/>
            </a:pPr>
            <a:r>
              <a:t/>
            </a:r>
            <a:endParaRPr/>
          </a:p>
          <a:p>
            <a:pPr rtl="0">
              <a:spcBef>
                <a:spcPts val="0"/>
              </a:spcBef>
              <a:buNone/>
            </a:pPr>
            <a:r>
              <a:rPr lang="es"/>
              <a:t>Asumiendo que la presa se rompió por sobrellenarse - y asumiendo que se vació por completo </a:t>
            </a:r>
          </a:p>
          <a:p>
            <a:pPr rtl="0">
              <a:spcBef>
                <a:spcPts val="0"/>
              </a:spcBef>
              <a:buNone/>
            </a:pPr>
            <a:r>
              <a:t/>
            </a:r>
            <a:endParaRPr/>
          </a:p>
          <a:p>
            <a:pPr rtl="0">
              <a:spcBef>
                <a:spcPts val="0"/>
              </a:spcBef>
              <a:buNone/>
            </a:pPr>
            <a:r>
              <a:rPr lang="es"/>
              <a:t>Humedad inicial del suelo es alto lo cual significa que menos contribuyera a infiltración (si infiltración podría ocurrir en tan poco tiempo)</a:t>
            </a: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Análisis de La Filtración</a:t>
            </a:r>
          </a:p>
        </p:txBody>
      </p:sp>
      <p:pic>
        <p:nvPicPr>
          <p:cNvPr id="153" name="Shape 153"/>
          <p:cNvPicPr preferRelativeResize="0"/>
          <p:nvPr/>
        </p:nvPicPr>
        <p:blipFill>
          <a:blip r:embed="rId3">
            <a:alphaModFix/>
          </a:blip>
          <a:stretch>
            <a:fillRect/>
          </a:stretch>
        </p:blipFill>
        <p:spPr>
          <a:xfrm>
            <a:off x="986225" y="1350825"/>
            <a:ext cx="6964525" cy="3709375"/>
          </a:xfrm>
          <a:prstGeom prst="rect">
            <a:avLst/>
          </a:prstGeom>
          <a:noFill/>
          <a:ln>
            <a:noFill/>
          </a:ln>
        </p:spPr>
      </p:pic>
      <p:sp>
        <p:nvSpPr>
          <p:cNvPr id="154" name="Shape 154"/>
          <p:cNvSpPr txBox="1"/>
          <p:nvPr/>
        </p:nvSpPr>
        <p:spPr>
          <a:xfrm>
            <a:off x="1677975" y="1499900"/>
            <a:ext cx="1773900" cy="924600"/>
          </a:xfrm>
          <a:prstGeom prst="rect">
            <a:avLst/>
          </a:prstGeom>
          <a:noFill/>
          <a:ln>
            <a:noFill/>
          </a:ln>
        </p:spPr>
        <p:txBody>
          <a:bodyPr anchorCtr="0" anchor="t" bIns="91425" lIns="91425" rIns="91425" tIns="91425">
            <a:noAutofit/>
          </a:bodyPr>
          <a:lstStyle/>
          <a:p>
            <a:pPr>
              <a:spcBef>
                <a:spcPts val="0"/>
              </a:spcBef>
              <a:buNone/>
            </a:pPr>
            <a:r>
              <a:rPr lang="es"/>
              <a:t>SEEP2D Analysis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s"/>
              <a:t>Análisis de La Filtración</a:t>
            </a:r>
          </a:p>
        </p:txBody>
      </p:sp>
      <p:sp>
        <p:nvSpPr>
          <p:cNvPr id="160" name="Shape 160"/>
          <p:cNvSpPr txBox="1"/>
          <p:nvPr/>
        </p:nvSpPr>
        <p:spPr>
          <a:xfrm>
            <a:off x="1677975" y="1499900"/>
            <a:ext cx="1773900" cy="924600"/>
          </a:xfrm>
          <a:prstGeom prst="rect">
            <a:avLst/>
          </a:prstGeom>
          <a:noFill/>
          <a:ln>
            <a:noFill/>
          </a:ln>
        </p:spPr>
        <p:txBody>
          <a:bodyPr anchorCtr="0" anchor="t" bIns="91425" lIns="91425" rIns="91425" tIns="91425">
            <a:noAutofit/>
          </a:bodyPr>
          <a:lstStyle/>
          <a:p>
            <a:pPr lvl="0" rtl="0">
              <a:spcBef>
                <a:spcPts val="0"/>
              </a:spcBef>
              <a:buNone/>
            </a:pPr>
            <a:r>
              <a:rPr lang="es"/>
              <a:t>SEEP2D Analysis</a:t>
            </a:r>
          </a:p>
        </p:txBody>
      </p:sp>
      <p:pic>
        <p:nvPicPr>
          <p:cNvPr id="161" name="Shape 161"/>
          <p:cNvPicPr preferRelativeResize="0"/>
          <p:nvPr/>
        </p:nvPicPr>
        <p:blipFill>
          <a:blip r:embed="rId3">
            <a:alphaModFix/>
          </a:blip>
          <a:stretch>
            <a:fillRect/>
          </a:stretch>
        </p:blipFill>
        <p:spPr>
          <a:xfrm>
            <a:off x="1719050" y="1366625"/>
            <a:ext cx="5959725" cy="3516599"/>
          </a:xfrm>
          <a:prstGeom prst="rect">
            <a:avLst/>
          </a:prstGeom>
          <a:noFill/>
          <a:ln>
            <a:noFill/>
          </a:ln>
        </p:spPr>
      </p:pic>
      <p:sp>
        <p:nvSpPr>
          <p:cNvPr id="162" name="Shape 162"/>
          <p:cNvSpPr txBox="1"/>
          <p:nvPr/>
        </p:nvSpPr>
        <p:spPr>
          <a:xfrm>
            <a:off x="2088900" y="1547850"/>
            <a:ext cx="2157299" cy="671100"/>
          </a:xfrm>
          <a:prstGeom prst="rect">
            <a:avLst/>
          </a:prstGeom>
          <a:noFill/>
          <a:ln>
            <a:noFill/>
          </a:ln>
        </p:spPr>
        <p:txBody>
          <a:bodyPr anchorCtr="0" anchor="t" bIns="91425" lIns="91425" rIns="91425" tIns="91425">
            <a:noAutofit/>
          </a:bodyPr>
          <a:lstStyle/>
          <a:p>
            <a:pPr>
              <a:spcBef>
                <a:spcPts val="0"/>
              </a:spcBef>
              <a:buNone/>
            </a:pPr>
            <a:r>
              <a:rPr lang="es"/>
              <a:t>Magnitud de Velocidad</a:t>
            </a:r>
          </a:p>
        </p:txBody>
      </p:sp>
      <p:sp>
        <p:nvSpPr>
          <p:cNvPr id="163" name="Shape 163"/>
          <p:cNvSpPr txBox="1"/>
          <p:nvPr/>
        </p:nvSpPr>
        <p:spPr>
          <a:xfrm>
            <a:off x="2088900" y="1849100"/>
            <a:ext cx="2499599" cy="557099"/>
          </a:xfrm>
          <a:prstGeom prst="rect">
            <a:avLst/>
          </a:prstGeom>
          <a:noFill/>
          <a:ln>
            <a:noFill/>
          </a:ln>
        </p:spPr>
        <p:txBody>
          <a:bodyPr anchorCtr="0" anchor="t" bIns="91425" lIns="91425" rIns="91425" tIns="91425">
            <a:noAutofit/>
          </a:bodyPr>
          <a:lstStyle/>
          <a:p>
            <a:pPr rtl="0">
              <a:spcBef>
                <a:spcPts val="0"/>
              </a:spcBef>
              <a:buNone/>
            </a:pPr>
            <a:r>
              <a:rPr lang="es"/>
              <a:t>Caudal anual de perfil 2D:</a:t>
            </a:r>
          </a:p>
          <a:p>
            <a:pPr>
              <a:spcBef>
                <a:spcPts val="0"/>
              </a:spcBef>
              <a:buNone/>
            </a:pPr>
            <a:r>
              <a:rPr lang="es"/>
              <a:t>653.4 (m</a:t>
            </a:r>
            <a:r>
              <a:rPr baseline="30000" lang="es"/>
              <a:t>3</a:t>
            </a:r>
            <a:r>
              <a:rPr lang="es"/>
              <a:t>/yr)/m</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s"/>
              <a:t>Análisis de La Filtración</a:t>
            </a:r>
          </a:p>
        </p:txBody>
      </p:sp>
      <p:pic>
        <p:nvPicPr>
          <p:cNvPr id="169" name="Shape 169"/>
          <p:cNvPicPr preferRelativeResize="0"/>
          <p:nvPr/>
        </p:nvPicPr>
        <p:blipFill>
          <a:blip r:embed="rId3">
            <a:alphaModFix/>
          </a:blip>
          <a:stretch>
            <a:fillRect/>
          </a:stretch>
        </p:blipFill>
        <p:spPr>
          <a:xfrm>
            <a:off x="1337225" y="1350925"/>
            <a:ext cx="6545799" cy="3679474"/>
          </a:xfrm>
          <a:prstGeom prst="rect">
            <a:avLst/>
          </a:prstGeom>
          <a:noFill/>
          <a:ln>
            <a:noFill/>
          </a:ln>
        </p:spPr>
      </p:pic>
      <p:sp>
        <p:nvSpPr>
          <p:cNvPr id="170" name="Shape 170"/>
          <p:cNvSpPr txBox="1"/>
          <p:nvPr/>
        </p:nvSpPr>
        <p:spPr>
          <a:xfrm>
            <a:off x="1808100" y="1520450"/>
            <a:ext cx="2123100" cy="527399"/>
          </a:xfrm>
          <a:prstGeom prst="rect">
            <a:avLst/>
          </a:prstGeom>
          <a:noFill/>
          <a:ln>
            <a:noFill/>
          </a:ln>
        </p:spPr>
        <p:txBody>
          <a:bodyPr anchorCtr="0" anchor="t" bIns="91425" lIns="91425" rIns="91425" tIns="91425">
            <a:noAutofit/>
          </a:bodyPr>
          <a:lstStyle/>
          <a:p>
            <a:pPr>
              <a:spcBef>
                <a:spcPts val="0"/>
              </a:spcBef>
              <a:buNone/>
            </a:pPr>
            <a:r>
              <a:rPr lang="es"/>
              <a:t>Magnitud del Gradiente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sz="3600"/>
              <a:t>Análisis de Poder Hidroeléctrico</a:t>
            </a:r>
          </a:p>
        </p:txBody>
      </p:sp>
      <p:sp>
        <p:nvSpPr>
          <p:cNvPr id="176" name="Shape 176"/>
          <p:cNvSpPr txBox="1"/>
          <p:nvPr/>
        </p:nvSpPr>
        <p:spPr>
          <a:xfrm>
            <a:off x="609600" y="1404725"/>
            <a:ext cx="2372100" cy="662699"/>
          </a:xfrm>
          <a:prstGeom prst="rect">
            <a:avLst/>
          </a:prstGeom>
          <a:noFill/>
          <a:ln>
            <a:noFill/>
          </a:ln>
        </p:spPr>
        <p:txBody>
          <a:bodyPr anchorCtr="0" anchor="t" bIns="91425" lIns="91425" rIns="91425" tIns="91425">
            <a:noAutofit/>
          </a:bodyPr>
          <a:lstStyle/>
          <a:p>
            <a:pPr>
              <a:spcBef>
                <a:spcPts val="0"/>
              </a:spcBef>
              <a:buNone/>
            </a:pPr>
            <a:r>
              <a:rPr i="1" lang="es" sz="3600"/>
              <a:t>P </a:t>
            </a:r>
            <a:r>
              <a:rPr lang="es" sz="3600"/>
              <a:t>= </a:t>
            </a:r>
            <a:r>
              <a:rPr i="1" lang="es" sz="3600"/>
              <a:t>γHQe</a:t>
            </a:r>
          </a:p>
        </p:txBody>
      </p:sp>
      <p:sp>
        <p:nvSpPr>
          <p:cNvPr id="177" name="Shape 177"/>
          <p:cNvSpPr txBox="1"/>
          <p:nvPr/>
        </p:nvSpPr>
        <p:spPr>
          <a:xfrm>
            <a:off x="322425" y="2408775"/>
            <a:ext cx="2477999" cy="2464800"/>
          </a:xfrm>
          <a:prstGeom prst="rect">
            <a:avLst/>
          </a:prstGeom>
          <a:noFill/>
          <a:ln>
            <a:noFill/>
          </a:ln>
        </p:spPr>
        <p:txBody>
          <a:bodyPr anchorCtr="0" anchor="t" bIns="91425" lIns="91425" rIns="91425" tIns="91425">
            <a:noAutofit/>
          </a:bodyPr>
          <a:lstStyle/>
          <a:p>
            <a:pPr rtl="0">
              <a:spcBef>
                <a:spcPts val="0"/>
              </a:spcBef>
              <a:buNone/>
            </a:pPr>
            <a:r>
              <a:rPr i="1" lang="es"/>
              <a:t>P</a:t>
            </a:r>
            <a:r>
              <a:rPr lang="es"/>
              <a:t> = poder</a:t>
            </a:r>
          </a:p>
          <a:p>
            <a:pPr rtl="0">
              <a:spcBef>
                <a:spcPts val="0"/>
              </a:spcBef>
              <a:buNone/>
            </a:pPr>
            <a:r>
              <a:t/>
            </a:r>
            <a:endParaRPr/>
          </a:p>
          <a:p>
            <a:pPr rtl="0">
              <a:spcBef>
                <a:spcPts val="0"/>
              </a:spcBef>
              <a:buNone/>
            </a:pPr>
            <a:r>
              <a:rPr i="1" lang="es">
                <a:solidFill>
                  <a:schemeClr val="dk1"/>
                </a:solidFill>
              </a:rPr>
              <a:t>γ </a:t>
            </a:r>
            <a:r>
              <a:rPr lang="es">
                <a:solidFill>
                  <a:schemeClr val="dk1"/>
                </a:solidFill>
              </a:rPr>
              <a:t>= pesa especifica de agua</a:t>
            </a:r>
          </a:p>
          <a:p>
            <a:pPr rtl="0">
              <a:spcBef>
                <a:spcPts val="0"/>
              </a:spcBef>
              <a:buNone/>
            </a:pPr>
            <a:r>
              <a:t/>
            </a:r>
            <a:endParaRPr>
              <a:solidFill>
                <a:schemeClr val="dk1"/>
              </a:solidFill>
            </a:endParaRPr>
          </a:p>
          <a:p>
            <a:pPr rtl="0">
              <a:spcBef>
                <a:spcPts val="0"/>
              </a:spcBef>
              <a:buNone/>
            </a:pPr>
            <a:r>
              <a:rPr i="1" lang="es">
                <a:solidFill>
                  <a:schemeClr val="dk1"/>
                </a:solidFill>
              </a:rPr>
              <a:t>H </a:t>
            </a:r>
            <a:r>
              <a:rPr lang="es">
                <a:solidFill>
                  <a:schemeClr val="dk1"/>
                </a:solidFill>
              </a:rPr>
              <a:t>= Cabeza</a:t>
            </a:r>
          </a:p>
          <a:p>
            <a:pPr rtl="0">
              <a:spcBef>
                <a:spcPts val="0"/>
              </a:spcBef>
              <a:buNone/>
            </a:pPr>
            <a:r>
              <a:t/>
            </a:r>
            <a:endParaRPr>
              <a:solidFill>
                <a:schemeClr val="dk1"/>
              </a:solidFill>
            </a:endParaRPr>
          </a:p>
          <a:p>
            <a:pPr rtl="0">
              <a:spcBef>
                <a:spcPts val="0"/>
              </a:spcBef>
              <a:buNone/>
            </a:pPr>
            <a:r>
              <a:rPr i="1" lang="es">
                <a:solidFill>
                  <a:schemeClr val="dk1"/>
                </a:solidFill>
              </a:rPr>
              <a:t>Q </a:t>
            </a:r>
            <a:r>
              <a:rPr lang="es">
                <a:solidFill>
                  <a:schemeClr val="dk1"/>
                </a:solidFill>
              </a:rPr>
              <a:t>= Caudal</a:t>
            </a:r>
          </a:p>
          <a:p>
            <a:pPr rtl="0">
              <a:spcBef>
                <a:spcPts val="0"/>
              </a:spcBef>
              <a:buNone/>
            </a:pPr>
            <a:r>
              <a:t/>
            </a:r>
            <a:endParaRPr>
              <a:solidFill>
                <a:schemeClr val="dk1"/>
              </a:solidFill>
            </a:endParaRPr>
          </a:p>
          <a:p>
            <a:pPr rtl="0">
              <a:spcBef>
                <a:spcPts val="0"/>
              </a:spcBef>
              <a:buNone/>
            </a:pPr>
            <a:r>
              <a:rPr i="1" lang="es">
                <a:solidFill>
                  <a:schemeClr val="dk1"/>
                </a:solidFill>
              </a:rPr>
              <a:t>e </a:t>
            </a:r>
            <a:r>
              <a:rPr lang="es">
                <a:solidFill>
                  <a:schemeClr val="dk1"/>
                </a:solidFill>
              </a:rPr>
              <a:t>= eficiencia</a:t>
            </a:r>
          </a:p>
          <a:p>
            <a:pPr rtl="0">
              <a:spcBef>
                <a:spcPts val="0"/>
              </a:spcBef>
              <a:buNone/>
            </a:pPr>
            <a:r>
              <a:t/>
            </a:r>
            <a:endParaRPr>
              <a:solidFill>
                <a:schemeClr val="dk1"/>
              </a:solidFill>
            </a:endParaRPr>
          </a:p>
          <a:p>
            <a:pPr>
              <a:spcBef>
                <a:spcPts val="0"/>
              </a:spcBef>
              <a:buNone/>
            </a:pPr>
            <a:r>
              <a:t/>
            </a:r>
            <a:endParaRPr/>
          </a:p>
        </p:txBody>
      </p:sp>
      <p:sp>
        <p:nvSpPr>
          <p:cNvPr id="178" name="Shape 178"/>
          <p:cNvSpPr txBox="1"/>
          <p:nvPr/>
        </p:nvSpPr>
        <p:spPr>
          <a:xfrm>
            <a:off x="2981700" y="2544525"/>
            <a:ext cx="5579099" cy="2193300"/>
          </a:xfrm>
          <a:prstGeom prst="rect">
            <a:avLst/>
          </a:prstGeom>
          <a:noFill/>
          <a:ln>
            <a:noFill/>
          </a:ln>
        </p:spPr>
        <p:txBody>
          <a:bodyPr anchorCtr="0" anchor="t" bIns="91425" lIns="91425" rIns="91425" tIns="91425">
            <a:noAutofit/>
          </a:bodyPr>
          <a:lstStyle/>
          <a:p>
            <a:pPr rtl="0">
              <a:spcBef>
                <a:spcPts val="0"/>
              </a:spcBef>
              <a:buNone/>
            </a:pPr>
            <a:r>
              <a:rPr i="1" lang="es">
                <a:solidFill>
                  <a:schemeClr val="dk1"/>
                </a:solidFill>
              </a:rPr>
              <a:t>γ </a:t>
            </a:r>
            <a:r>
              <a:rPr lang="es">
                <a:solidFill>
                  <a:schemeClr val="dk1"/>
                </a:solidFill>
              </a:rPr>
              <a:t>= 9.807 kN/m</a:t>
            </a:r>
            <a:r>
              <a:rPr baseline="30000" lang="es">
                <a:solidFill>
                  <a:schemeClr val="dk1"/>
                </a:solidFill>
              </a:rPr>
              <a:t>3</a:t>
            </a:r>
          </a:p>
          <a:p>
            <a:pPr lvl="0" rtl="0">
              <a:spcBef>
                <a:spcPts val="0"/>
              </a:spcBef>
              <a:buNone/>
            </a:pPr>
            <a:r>
              <a:t/>
            </a:r>
            <a:endParaRPr baseline="30000">
              <a:solidFill>
                <a:schemeClr val="dk1"/>
              </a:solidFill>
            </a:endParaRPr>
          </a:p>
          <a:p>
            <a:pPr rtl="0">
              <a:spcBef>
                <a:spcPts val="0"/>
              </a:spcBef>
              <a:buNone/>
            </a:pPr>
            <a:r>
              <a:rPr i="1" lang="es">
                <a:solidFill>
                  <a:schemeClr val="dk1"/>
                </a:solidFill>
              </a:rPr>
              <a:t>H </a:t>
            </a:r>
            <a:r>
              <a:rPr lang="es">
                <a:solidFill>
                  <a:schemeClr val="dk1"/>
                </a:solidFill>
              </a:rPr>
              <a:t>= 28 m (3 m abajo de la altura completa de la presa)</a:t>
            </a:r>
          </a:p>
          <a:p>
            <a:pPr lvl="0" rtl="0">
              <a:spcBef>
                <a:spcPts val="0"/>
              </a:spcBef>
              <a:buNone/>
            </a:pPr>
            <a:r>
              <a:t/>
            </a:r>
            <a:endParaRPr>
              <a:solidFill>
                <a:schemeClr val="dk1"/>
              </a:solidFill>
            </a:endParaRPr>
          </a:p>
          <a:p>
            <a:pPr rtl="0">
              <a:spcBef>
                <a:spcPts val="0"/>
              </a:spcBef>
              <a:buNone/>
            </a:pPr>
            <a:r>
              <a:rPr i="1" lang="es">
                <a:solidFill>
                  <a:schemeClr val="dk1"/>
                </a:solidFill>
              </a:rPr>
              <a:t>Q </a:t>
            </a:r>
            <a:r>
              <a:rPr lang="es">
                <a:solidFill>
                  <a:schemeClr val="dk1"/>
                </a:solidFill>
              </a:rPr>
              <a:t>= 3.77 m</a:t>
            </a:r>
            <a:r>
              <a:rPr baseline="30000" lang="es">
                <a:solidFill>
                  <a:schemeClr val="dk1"/>
                </a:solidFill>
              </a:rPr>
              <a:t>3</a:t>
            </a:r>
            <a:r>
              <a:rPr lang="es">
                <a:solidFill>
                  <a:schemeClr val="dk1"/>
                </a:solidFill>
              </a:rPr>
              <a:t>/s (95% caudal segun la Curva de Duracion de Caudal)</a:t>
            </a:r>
          </a:p>
          <a:p>
            <a:pPr lvl="0" rtl="0">
              <a:spcBef>
                <a:spcPts val="0"/>
              </a:spcBef>
              <a:buNone/>
            </a:pPr>
            <a:r>
              <a:t/>
            </a:r>
            <a:endParaRPr>
              <a:solidFill>
                <a:schemeClr val="dk1"/>
              </a:solidFill>
            </a:endParaRPr>
          </a:p>
          <a:p>
            <a:pPr rtl="0">
              <a:spcBef>
                <a:spcPts val="0"/>
              </a:spcBef>
              <a:buNone/>
            </a:pPr>
            <a:r>
              <a:rPr i="1" lang="es">
                <a:solidFill>
                  <a:schemeClr val="dk1"/>
                </a:solidFill>
              </a:rPr>
              <a:t>e </a:t>
            </a:r>
            <a:r>
              <a:rPr lang="es">
                <a:solidFill>
                  <a:schemeClr val="dk1"/>
                </a:solidFill>
              </a:rPr>
              <a:t>= 85% (Estimacion conservativa)</a:t>
            </a:r>
          </a:p>
          <a:p>
            <a:pPr lvl="0" rtl="0">
              <a:spcBef>
                <a:spcPts val="0"/>
              </a:spcBef>
              <a:buNone/>
            </a:pPr>
            <a:r>
              <a:t/>
            </a:r>
            <a:endParaRPr>
              <a:solidFill>
                <a:schemeClr val="dk1"/>
              </a:solidFill>
            </a:endParaRPr>
          </a:p>
          <a:p>
            <a:pPr lvl="0" rtl="0">
              <a:spcBef>
                <a:spcPts val="0"/>
              </a:spcBef>
              <a:buNone/>
            </a:pPr>
            <a:r>
              <a:rPr i="1" lang="es">
                <a:solidFill>
                  <a:schemeClr val="dk1"/>
                </a:solidFill>
              </a:rPr>
              <a:t>P</a:t>
            </a:r>
            <a:r>
              <a:rPr lang="es">
                <a:solidFill>
                  <a:schemeClr val="dk1"/>
                </a:solidFill>
              </a:rPr>
              <a:t> = 878.9 kW</a:t>
            </a:r>
          </a:p>
          <a:p>
            <a:pPr lvl="0" rtl="0">
              <a:spcBef>
                <a:spcPts val="0"/>
              </a:spcBef>
              <a:buNone/>
            </a:pPr>
            <a:r>
              <a:t/>
            </a:r>
            <a:endParaRPr/>
          </a:p>
        </p:txBody>
      </p:sp>
      <p:pic>
        <p:nvPicPr>
          <p:cNvPr id="179" name="Shape 179"/>
          <p:cNvPicPr preferRelativeResize="0"/>
          <p:nvPr/>
        </p:nvPicPr>
        <p:blipFill>
          <a:blip r:embed="rId3">
            <a:alphaModFix/>
          </a:blip>
          <a:stretch>
            <a:fillRect/>
          </a:stretch>
        </p:blipFill>
        <p:spPr>
          <a:xfrm>
            <a:off x="4843775" y="1306300"/>
            <a:ext cx="1658375" cy="15040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Evaluación Ambiental</a:t>
            </a:r>
          </a:p>
        </p:txBody>
      </p:sp>
      <p:sp>
        <p:nvSpPr>
          <p:cNvPr id="185" name="Shape 185"/>
          <p:cNvSpPr txBox="1"/>
          <p:nvPr>
            <p:ph idx="1" type="body"/>
          </p:nvPr>
        </p:nvSpPr>
        <p:spPr>
          <a:xfrm>
            <a:off x="181025" y="1403100"/>
            <a:ext cx="2734499" cy="2490600"/>
          </a:xfrm>
          <a:prstGeom prst="rect">
            <a:avLst/>
          </a:prstGeom>
        </p:spPr>
        <p:txBody>
          <a:bodyPr anchorCtr="0" anchor="t" bIns="91425" lIns="91425" rIns="91425" tIns="91425">
            <a:noAutofit/>
          </a:bodyPr>
          <a:lstStyle/>
          <a:p>
            <a:pPr rtl="0">
              <a:spcBef>
                <a:spcPts val="0"/>
              </a:spcBef>
              <a:buNone/>
            </a:pPr>
            <a:r>
              <a:rPr lang="es" sz="1200"/>
              <a:t>Condiciones Actuales:</a:t>
            </a:r>
          </a:p>
          <a:p>
            <a:pPr indent="-304800" lvl="0" marL="457200" rtl="0">
              <a:spcBef>
                <a:spcPts val="0"/>
              </a:spcBef>
              <a:buClr>
                <a:schemeClr val="dk1"/>
              </a:buClr>
              <a:buSzPct val="100000"/>
              <a:buFont typeface="Arial"/>
              <a:buChar char="●"/>
            </a:pPr>
            <a:r>
              <a:rPr lang="es" sz="1200"/>
              <a:t>alcance de temperatura: </a:t>
            </a:r>
          </a:p>
          <a:p>
            <a:pPr indent="-304800" lvl="1" marL="914400" rtl="0">
              <a:spcBef>
                <a:spcPts val="0"/>
              </a:spcBef>
              <a:buClr>
                <a:schemeClr val="dk1"/>
              </a:buClr>
              <a:buSzPct val="100000"/>
              <a:buFont typeface="Courier New"/>
              <a:buChar char="o"/>
            </a:pPr>
            <a:r>
              <a:rPr lang="es" sz="1200"/>
              <a:t>25.3°C - 27°C</a:t>
            </a:r>
          </a:p>
          <a:p>
            <a:pPr indent="-304800" lvl="0" marL="457200" rtl="0">
              <a:spcBef>
                <a:spcPts val="0"/>
              </a:spcBef>
              <a:buClr>
                <a:schemeClr val="dk1"/>
              </a:buClr>
              <a:buSzPct val="100000"/>
              <a:buFont typeface="Arial"/>
              <a:buChar char="●"/>
            </a:pPr>
            <a:r>
              <a:rPr lang="es" sz="1200"/>
              <a:t>alcance de humedad:</a:t>
            </a:r>
          </a:p>
          <a:p>
            <a:pPr indent="-304800" lvl="1" marL="914400" rtl="0">
              <a:spcBef>
                <a:spcPts val="0"/>
              </a:spcBef>
              <a:buClr>
                <a:schemeClr val="dk1"/>
              </a:buClr>
              <a:buSzPct val="100000"/>
              <a:buFont typeface="Courier New"/>
              <a:buChar char="o"/>
            </a:pPr>
            <a:r>
              <a:rPr lang="es" sz="1200"/>
              <a:t>78% - 84%</a:t>
            </a:r>
          </a:p>
          <a:p>
            <a:pPr indent="-304800" lvl="0" marL="457200" rtl="0">
              <a:spcBef>
                <a:spcPts val="0"/>
              </a:spcBef>
              <a:buClr>
                <a:schemeClr val="dk1"/>
              </a:buClr>
              <a:buSzPct val="100000"/>
              <a:buFont typeface="Arial"/>
              <a:buChar char="●"/>
            </a:pPr>
            <a:r>
              <a:rPr lang="es" sz="1200"/>
              <a:t>alcance de evapotranspiración:</a:t>
            </a:r>
          </a:p>
          <a:p>
            <a:pPr indent="-304800" lvl="1" marL="914400" rtl="0">
              <a:spcBef>
                <a:spcPts val="0"/>
              </a:spcBef>
              <a:buClr>
                <a:schemeClr val="dk1"/>
              </a:buClr>
              <a:buSzPct val="100000"/>
              <a:buFont typeface="Courier New"/>
              <a:buChar char="o"/>
            </a:pPr>
            <a:r>
              <a:rPr lang="es" sz="1200"/>
              <a:t>130o mm - 1600 mm</a:t>
            </a:r>
          </a:p>
          <a:p>
            <a:pPr indent="-304800" lvl="0" marL="457200" rtl="0">
              <a:spcBef>
                <a:spcPts val="0"/>
              </a:spcBef>
              <a:buClr>
                <a:schemeClr val="dk1"/>
              </a:buClr>
              <a:buSzPct val="100000"/>
              <a:buFont typeface="Arial"/>
              <a:buChar char="●"/>
            </a:pPr>
            <a:r>
              <a:rPr lang="es" sz="1200"/>
              <a:t>Tipo de Suelo:</a:t>
            </a:r>
          </a:p>
          <a:p>
            <a:pPr indent="-304800" lvl="1" marL="914400" rtl="0">
              <a:spcBef>
                <a:spcPts val="0"/>
              </a:spcBef>
              <a:buClr>
                <a:schemeClr val="dk1"/>
              </a:buClr>
              <a:buSzPct val="100000"/>
              <a:buFont typeface="Courier New"/>
              <a:buChar char="o"/>
            </a:pPr>
            <a:r>
              <a:rPr lang="es" sz="1200"/>
              <a:t>III and IV, susceptible a la erosión</a:t>
            </a:r>
          </a:p>
          <a:p>
            <a:pPr indent="-304800" lvl="0" marL="457200" rtl="0">
              <a:spcBef>
                <a:spcPts val="0"/>
              </a:spcBef>
              <a:buClr>
                <a:schemeClr val="dk1"/>
              </a:buClr>
              <a:buSzPct val="100000"/>
              <a:buFont typeface="Arial"/>
              <a:buChar char="●"/>
            </a:pPr>
            <a:r>
              <a:rPr lang="es" sz="1200"/>
              <a:t>Uso de Tierra:</a:t>
            </a:r>
          </a:p>
          <a:p>
            <a:pPr indent="-304800" lvl="1" marL="914400">
              <a:spcBef>
                <a:spcPts val="0"/>
              </a:spcBef>
              <a:buClr>
                <a:schemeClr val="dk1"/>
              </a:buClr>
              <a:buSzPct val="100000"/>
              <a:buFont typeface="Courier New"/>
              <a:buChar char="o"/>
            </a:pPr>
            <a:r>
              <a:rPr lang="es" sz="1200"/>
              <a:t>ganado y agricultura</a:t>
            </a:r>
          </a:p>
        </p:txBody>
      </p:sp>
      <p:sp>
        <p:nvSpPr>
          <p:cNvPr id="186" name="Shape 186"/>
          <p:cNvSpPr txBox="1"/>
          <p:nvPr>
            <p:ph idx="2" type="body"/>
          </p:nvPr>
        </p:nvSpPr>
        <p:spPr>
          <a:xfrm>
            <a:off x="5700675" y="1403100"/>
            <a:ext cx="2734499" cy="2549399"/>
          </a:xfrm>
          <a:prstGeom prst="rect">
            <a:avLst/>
          </a:prstGeom>
        </p:spPr>
        <p:txBody>
          <a:bodyPr anchorCtr="0" anchor="t" bIns="91425" lIns="91425" rIns="91425" tIns="91425">
            <a:noAutofit/>
          </a:bodyPr>
          <a:lstStyle/>
          <a:p>
            <a:pPr lvl="0" rtl="0">
              <a:spcBef>
                <a:spcPts val="0"/>
              </a:spcBef>
              <a:buNone/>
            </a:pPr>
            <a:r>
              <a:rPr lang="es" sz="1200"/>
              <a:t>Sedimentación:</a:t>
            </a:r>
          </a:p>
          <a:p>
            <a:pPr indent="-304800" lvl="0" marL="457200" marR="0" rtl="0" algn="l">
              <a:lnSpc>
                <a:spcPct val="100000"/>
              </a:lnSpc>
              <a:spcBef>
                <a:spcPts val="600"/>
              </a:spcBef>
              <a:spcAft>
                <a:spcPts val="0"/>
              </a:spcAft>
              <a:buClr>
                <a:schemeClr val="dk1"/>
              </a:buClr>
              <a:buSzPct val="100000"/>
              <a:buFont typeface="Arial"/>
              <a:buChar char="●"/>
            </a:pPr>
            <a:r>
              <a:rPr lang="es" sz="1200"/>
              <a:t>ya que la erosión de suelo es un problema actual, tenemos que prevenir más complicaciones de sedimentación por:</a:t>
            </a:r>
          </a:p>
          <a:p>
            <a:pPr indent="-304800" lvl="1" marL="914400" marR="0" rtl="0" algn="l">
              <a:lnSpc>
                <a:spcPct val="100000"/>
              </a:lnSpc>
              <a:spcBef>
                <a:spcPts val="600"/>
              </a:spcBef>
              <a:spcAft>
                <a:spcPts val="0"/>
              </a:spcAft>
              <a:buClr>
                <a:schemeClr val="dk1"/>
              </a:buClr>
              <a:buSzPct val="100000"/>
              <a:buFont typeface="Courier New"/>
              <a:buChar char="o"/>
            </a:pPr>
            <a:r>
              <a:rPr lang="es" sz="1200"/>
              <a:t>construyendo presas de escombros</a:t>
            </a:r>
          </a:p>
          <a:p>
            <a:pPr indent="-304800" lvl="1" marL="914400" marR="0" rtl="0" algn="l">
              <a:lnSpc>
                <a:spcPct val="100000"/>
              </a:lnSpc>
              <a:spcBef>
                <a:spcPts val="600"/>
              </a:spcBef>
              <a:spcAft>
                <a:spcPts val="0"/>
              </a:spcAft>
              <a:buClr>
                <a:schemeClr val="dk1"/>
              </a:buClr>
              <a:buSzPct val="100000"/>
              <a:buFont typeface="Courier New"/>
              <a:buChar char="o"/>
            </a:pPr>
            <a:r>
              <a:rPr lang="es" sz="1200"/>
              <a:t>construyendo estructuras para la exclusión de sedimento</a:t>
            </a:r>
          </a:p>
          <a:p>
            <a:pPr indent="-304800" lvl="1" marL="914400" marR="0" rtl="0" algn="l">
              <a:lnSpc>
                <a:spcPct val="100000"/>
              </a:lnSpc>
              <a:spcBef>
                <a:spcPts val="600"/>
              </a:spcBef>
              <a:spcAft>
                <a:spcPts val="0"/>
              </a:spcAft>
              <a:buClr>
                <a:schemeClr val="dk1"/>
              </a:buClr>
              <a:buSzPct val="100000"/>
              <a:buFont typeface="Courier New"/>
              <a:buChar char="o"/>
            </a:pPr>
            <a:r>
              <a:rPr lang="es" sz="1200"/>
              <a:t>lavando los sedimentos</a:t>
            </a:r>
          </a:p>
        </p:txBody>
      </p:sp>
      <p:pic>
        <p:nvPicPr>
          <p:cNvPr id="187" name="Shape 187"/>
          <p:cNvPicPr preferRelativeResize="0"/>
          <p:nvPr/>
        </p:nvPicPr>
        <p:blipFill rotWithShape="1">
          <a:blip r:embed="rId3">
            <a:alphaModFix/>
          </a:blip>
          <a:srcRect b="2334" l="0" r="0" t="0"/>
          <a:stretch/>
        </p:blipFill>
        <p:spPr>
          <a:xfrm>
            <a:off x="3053200" y="1237575"/>
            <a:ext cx="2205175" cy="38133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Conclusión</a:t>
            </a:r>
          </a:p>
        </p:txBody>
      </p:sp>
      <p:sp>
        <p:nvSpPr>
          <p:cNvPr id="193" name="Shape 193"/>
          <p:cNvSpPr txBox="1"/>
          <p:nvPr>
            <p:ph idx="1" type="body"/>
          </p:nvPr>
        </p:nvSpPr>
        <p:spPr>
          <a:xfrm>
            <a:off x="323700" y="1338700"/>
            <a:ext cx="2860499" cy="1674600"/>
          </a:xfrm>
          <a:prstGeom prst="rect">
            <a:avLst/>
          </a:prstGeom>
        </p:spPr>
        <p:txBody>
          <a:bodyPr anchorCtr="0" anchor="t" bIns="91425" lIns="91425" rIns="91425" tIns="91425">
            <a:noAutofit/>
          </a:bodyPr>
          <a:lstStyle/>
          <a:p>
            <a:pPr rtl="0">
              <a:spcBef>
                <a:spcPts val="0"/>
              </a:spcBef>
              <a:buNone/>
            </a:pPr>
            <a:r>
              <a:rPr lang="es" sz="1800"/>
              <a:t>Los dos actividades económicas que dominan el área:</a:t>
            </a:r>
          </a:p>
          <a:p>
            <a:pPr indent="-342900" lvl="0" marL="457200" rtl="0">
              <a:spcBef>
                <a:spcPts val="0"/>
              </a:spcBef>
              <a:buClr>
                <a:schemeClr val="dk1"/>
              </a:buClr>
              <a:buSzPct val="100000"/>
              <a:buFont typeface="Arial"/>
              <a:buChar char="●"/>
            </a:pPr>
            <a:r>
              <a:rPr lang="es" sz="1800"/>
              <a:t>Agricultura</a:t>
            </a:r>
          </a:p>
          <a:p>
            <a:pPr indent="-342900" lvl="0" marL="457200">
              <a:spcBef>
                <a:spcPts val="0"/>
              </a:spcBef>
              <a:buClr>
                <a:schemeClr val="dk1"/>
              </a:buClr>
              <a:buSzPct val="100000"/>
              <a:buFont typeface="Arial"/>
              <a:buChar char="●"/>
            </a:pPr>
            <a:r>
              <a:rPr lang="es" sz="1800"/>
              <a:t>Turismo</a:t>
            </a:r>
          </a:p>
        </p:txBody>
      </p:sp>
      <p:sp>
        <p:nvSpPr>
          <p:cNvPr id="194" name="Shape 194"/>
          <p:cNvSpPr txBox="1"/>
          <p:nvPr>
            <p:ph idx="2" type="body"/>
          </p:nvPr>
        </p:nvSpPr>
        <p:spPr>
          <a:xfrm>
            <a:off x="3184325" y="1382125"/>
            <a:ext cx="3081599" cy="1674600"/>
          </a:xfrm>
          <a:prstGeom prst="rect">
            <a:avLst/>
          </a:prstGeom>
        </p:spPr>
        <p:txBody>
          <a:bodyPr anchorCtr="0" anchor="t" bIns="91425" lIns="91425" rIns="91425" tIns="91425">
            <a:noAutofit/>
          </a:bodyPr>
          <a:lstStyle/>
          <a:p>
            <a:pPr lvl="0" rtl="0">
              <a:spcBef>
                <a:spcPts val="0"/>
              </a:spcBef>
              <a:buNone/>
            </a:pPr>
            <a:r>
              <a:rPr lang="es" sz="1800"/>
              <a:t>Según los resultados de análisis, actualmente el suministro de agua excede la demanda de agua.</a:t>
            </a:r>
          </a:p>
        </p:txBody>
      </p:sp>
      <p:sp>
        <p:nvSpPr>
          <p:cNvPr id="195" name="Shape 195"/>
          <p:cNvSpPr txBox="1"/>
          <p:nvPr>
            <p:ph idx="3" type="body"/>
          </p:nvPr>
        </p:nvSpPr>
        <p:spPr>
          <a:xfrm>
            <a:off x="360350" y="3136325"/>
            <a:ext cx="7658100" cy="1674600"/>
          </a:xfrm>
          <a:prstGeom prst="rect">
            <a:avLst/>
          </a:prstGeom>
        </p:spPr>
        <p:txBody>
          <a:bodyPr anchorCtr="0" anchor="t" bIns="91425" lIns="91425" rIns="91425" tIns="91425">
            <a:noAutofit/>
          </a:bodyPr>
          <a:lstStyle/>
          <a:p>
            <a:pPr lvl="0" rtl="0">
              <a:spcBef>
                <a:spcPts val="0"/>
              </a:spcBef>
              <a:buNone/>
            </a:pPr>
            <a:r>
              <a:rPr lang="es" sz="1800"/>
              <a:t>Mientras una presa ayudaria mucho con el control de inundación, no hay beneficios significativas para la economia del pais si una presa se constuyera en el Rio Maimon. Los beneficios no pesa mas que los costos en actualidad. Sin embargo, una presa sería beneficiosa en el futuro si las demandas de agua aumentan por crecimiento económico.</a:t>
            </a:r>
          </a:p>
        </p:txBody>
      </p:sp>
      <p:pic>
        <p:nvPicPr>
          <p:cNvPr id="196" name="Shape 196"/>
          <p:cNvPicPr preferRelativeResize="0"/>
          <p:nvPr/>
        </p:nvPicPr>
        <p:blipFill>
          <a:blip r:embed="rId3">
            <a:alphaModFix/>
          </a:blip>
          <a:stretch>
            <a:fillRect/>
          </a:stretch>
        </p:blipFill>
        <p:spPr>
          <a:xfrm>
            <a:off x="6266050" y="1468937"/>
            <a:ext cx="2383550" cy="15877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Ubicación de Presa Potencial</a:t>
            </a:r>
          </a:p>
        </p:txBody>
      </p:sp>
      <p:sp>
        <p:nvSpPr>
          <p:cNvPr id="54" name="Shape 54"/>
          <p:cNvSpPr/>
          <p:nvPr/>
        </p:nvSpPr>
        <p:spPr>
          <a:xfrm>
            <a:off x="6275875" y="2856250"/>
            <a:ext cx="563400" cy="360600"/>
          </a:xfrm>
          <a:prstGeom prst="rect">
            <a:avLst/>
          </a:prstGeom>
          <a:noFill/>
          <a:ln cap="flat" w="19050">
            <a:solidFill>
              <a:srgbClr val="FF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 name="Shape 55"/>
          <p:cNvSpPr txBox="1"/>
          <p:nvPr/>
        </p:nvSpPr>
        <p:spPr>
          <a:xfrm>
            <a:off x="5912575" y="2647750"/>
            <a:ext cx="1290000" cy="208499"/>
          </a:xfrm>
          <a:prstGeom prst="rect">
            <a:avLst/>
          </a:prstGeom>
          <a:noFill/>
          <a:ln>
            <a:noFill/>
          </a:ln>
        </p:spPr>
        <p:txBody>
          <a:bodyPr anchorCtr="0" anchor="ctr" bIns="91425" lIns="91425" rIns="91425" tIns="91425">
            <a:noAutofit/>
          </a:bodyPr>
          <a:lstStyle/>
          <a:p>
            <a:pPr algn="ctr">
              <a:spcBef>
                <a:spcPts val="0"/>
              </a:spcBef>
              <a:buNone/>
            </a:pPr>
            <a:r>
              <a:rPr lang="es" sz="1000">
                <a:solidFill>
                  <a:srgbClr val="FFFFFF"/>
                </a:solidFill>
              </a:rPr>
              <a:t>Area de Cuenca</a:t>
            </a:r>
          </a:p>
        </p:txBody>
      </p:sp>
      <p:pic>
        <p:nvPicPr>
          <p:cNvPr id="56" name="Shape 56"/>
          <p:cNvPicPr preferRelativeResize="0"/>
          <p:nvPr/>
        </p:nvPicPr>
        <p:blipFill>
          <a:blip r:embed="rId3">
            <a:alphaModFix/>
          </a:blip>
          <a:stretch>
            <a:fillRect/>
          </a:stretch>
        </p:blipFill>
        <p:spPr>
          <a:xfrm>
            <a:off x="3734450" y="1307450"/>
            <a:ext cx="5048967" cy="3574800"/>
          </a:xfrm>
          <a:prstGeom prst="rect">
            <a:avLst/>
          </a:prstGeom>
          <a:noFill/>
          <a:ln>
            <a:noFill/>
          </a:ln>
        </p:spPr>
      </p:pic>
      <p:sp>
        <p:nvSpPr>
          <p:cNvPr id="57" name="Shape 57"/>
          <p:cNvSpPr/>
          <p:nvPr/>
        </p:nvSpPr>
        <p:spPr>
          <a:xfrm>
            <a:off x="7692700" y="2772012"/>
            <a:ext cx="535199" cy="338100"/>
          </a:xfrm>
          <a:prstGeom prst="rect">
            <a:avLst/>
          </a:prstGeom>
          <a:noFill/>
          <a:ln cap="flat" w="19050">
            <a:solidFill>
              <a:srgbClr val="FFFF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8" name="Shape 58"/>
          <p:cNvSpPr txBox="1"/>
          <p:nvPr/>
        </p:nvSpPr>
        <p:spPr>
          <a:xfrm>
            <a:off x="7384300" y="2484625"/>
            <a:ext cx="1152000" cy="287399"/>
          </a:xfrm>
          <a:prstGeom prst="rect">
            <a:avLst/>
          </a:prstGeom>
          <a:noFill/>
          <a:ln>
            <a:noFill/>
          </a:ln>
        </p:spPr>
        <p:txBody>
          <a:bodyPr anchorCtr="0" anchor="ctr" bIns="91425" lIns="91425" rIns="91425" tIns="91425">
            <a:noAutofit/>
          </a:bodyPr>
          <a:lstStyle/>
          <a:p>
            <a:pPr algn="ctr">
              <a:spcBef>
                <a:spcPts val="0"/>
              </a:spcBef>
              <a:buNone/>
            </a:pPr>
            <a:r>
              <a:rPr lang="es" sz="1000">
                <a:solidFill>
                  <a:srgbClr val="FFFF00"/>
                </a:solidFill>
              </a:rPr>
              <a:t>Area de Cuenca</a:t>
            </a:r>
          </a:p>
        </p:txBody>
      </p:sp>
      <p:sp>
        <p:nvSpPr>
          <p:cNvPr id="59" name="Shape 59"/>
          <p:cNvSpPr txBox="1"/>
          <p:nvPr/>
        </p:nvSpPr>
        <p:spPr>
          <a:xfrm>
            <a:off x="4707625" y="2722300"/>
            <a:ext cx="2321099" cy="360600"/>
          </a:xfrm>
          <a:prstGeom prst="rect">
            <a:avLst/>
          </a:prstGeom>
          <a:noFill/>
          <a:ln>
            <a:noFill/>
          </a:ln>
        </p:spPr>
        <p:txBody>
          <a:bodyPr anchorCtr="0" anchor="t" bIns="91425" lIns="91425" rIns="91425" tIns="91425">
            <a:noAutofit/>
          </a:bodyPr>
          <a:lstStyle/>
          <a:p>
            <a:pPr>
              <a:spcBef>
                <a:spcPts val="0"/>
              </a:spcBef>
              <a:buNone/>
            </a:pPr>
            <a:r>
              <a:rPr lang="es">
                <a:solidFill>
                  <a:srgbClr val="FFFF00"/>
                </a:solidFill>
              </a:rPr>
              <a:t>La Republica Dominicana</a:t>
            </a:r>
          </a:p>
        </p:txBody>
      </p:sp>
      <p:sp>
        <p:nvSpPr>
          <p:cNvPr id="60" name="Shape 60"/>
          <p:cNvSpPr txBox="1"/>
          <p:nvPr/>
        </p:nvSpPr>
        <p:spPr>
          <a:xfrm>
            <a:off x="0" y="1375425"/>
            <a:ext cx="3692700" cy="3574799"/>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s"/>
              <a:t>Ubicación del Sitio de Presa:</a:t>
            </a:r>
          </a:p>
          <a:p>
            <a:pPr indent="-317500" lvl="1" marL="914400" rtl="0">
              <a:spcBef>
                <a:spcPts val="0"/>
              </a:spcBef>
              <a:buClr>
                <a:srgbClr val="000000"/>
              </a:buClr>
              <a:buSzPct val="100000"/>
              <a:buFont typeface="Arial"/>
              <a:buChar char="○"/>
            </a:pPr>
            <a:r>
              <a:rPr lang="es"/>
              <a:t>18° 49’ 9.01” N Lat</a:t>
            </a:r>
          </a:p>
          <a:p>
            <a:pPr indent="-317500" lvl="1" marL="914400" rtl="0">
              <a:spcBef>
                <a:spcPts val="0"/>
              </a:spcBef>
              <a:buClr>
                <a:srgbClr val="000000"/>
              </a:buClr>
              <a:buSzPct val="100000"/>
              <a:buFont typeface="Arial"/>
              <a:buChar char="○"/>
            </a:pPr>
            <a:r>
              <a:rPr lang="es"/>
              <a:t>68° 41’ 49.77” W Long</a:t>
            </a:r>
          </a:p>
          <a:p>
            <a:pPr indent="-317500" lvl="0" marL="457200" rtl="0">
              <a:spcBef>
                <a:spcPts val="0"/>
              </a:spcBef>
              <a:buClr>
                <a:srgbClr val="000000"/>
              </a:buClr>
              <a:buSzPct val="100000"/>
              <a:buFont typeface="Arial"/>
              <a:buChar char="●"/>
            </a:pPr>
            <a:r>
              <a:rPr lang="es"/>
              <a:t>Ubicación de La Estación Hidrológica:</a:t>
            </a:r>
          </a:p>
          <a:p>
            <a:pPr indent="-317500" lvl="1" marL="914400" rtl="0">
              <a:spcBef>
                <a:spcPts val="0"/>
              </a:spcBef>
              <a:buClr>
                <a:srgbClr val="000000"/>
              </a:buClr>
              <a:buSzPct val="100000"/>
              <a:buFont typeface="Arial"/>
              <a:buChar char="○"/>
            </a:pPr>
            <a:r>
              <a:rPr lang="es"/>
              <a:t>18° 48' 48" N Lat</a:t>
            </a:r>
          </a:p>
          <a:p>
            <a:pPr indent="-317500" lvl="1" marL="914400" rtl="0">
              <a:spcBef>
                <a:spcPts val="0"/>
              </a:spcBef>
              <a:buClr>
                <a:srgbClr val="000000"/>
              </a:buClr>
              <a:buSzPct val="100000"/>
              <a:buFont typeface="Arial"/>
              <a:buChar char="○"/>
            </a:pPr>
            <a:r>
              <a:rPr lang="es"/>
              <a:t>68° 41' 10" W Long</a:t>
            </a:r>
          </a:p>
          <a:p>
            <a:pPr indent="-317500" lvl="0" marL="457200" rtl="0">
              <a:spcBef>
                <a:spcPts val="0"/>
              </a:spcBef>
              <a:buClr>
                <a:srgbClr val="000000"/>
              </a:buClr>
              <a:buSzPct val="100000"/>
              <a:buFont typeface="Arial"/>
              <a:buChar char="●"/>
            </a:pPr>
            <a:r>
              <a:rPr lang="es"/>
              <a:t>Cerca de las ciudades siguientes:</a:t>
            </a:r>
          </a:p>
          <a:p>
            <a:pPr indent="-317500" lvl="1" marL="914400" rtl="0">
              <a:spcBef>
                <a:spcPts val="0"/>
              </a:spcBef>
              <a:buClr>
                <a:srgbClr val="000000"/>
              </a:buClr>
              <a:buSzPct val="100000"/>
              <a:buFont typeface="Arial"/>
              <a:buChar char="○"/>
            </a:pPr>
            <a:r>
              <a:rPr lang="es"/>
              <a:t>Las Lagunas de Nisibon</a:t>
            </a:r>
          </a:p>
          <a:p>
            <a:pPr indent="-317500" lvl="1" marL="914400" rtl="0">
              <a:spcBef>
                <a:spcPts val="0"/>
              </a:spcBef>
              <a:buClr>
                <a:srgbClr val="000000"/>
              </a:buClr>
              <a:buSzPct val="100000"/>
              <a:buFont typeface="Arial"/>
              <a:buChar char="○"/>
            </a:pPr>
            <a:r>
              <a:rPr lang="es"/>
              <a:t>Higuey</a:t>
            </a:r>
          </a:p>
          <a:p>
            <a:pPr indent="-317500" lvl="1" marL="914400" rtl="0">
              <a:spcBef>
                <a:spcPts val="0"/>
              </a:spcBef>
              <a:buClr>
                <a:srgbClr val="000000"/>
              </a:buClr>
              <a:buSzPct val="100000"/>
              <a:buFont typeface="Arial"/>
              <a:buChar char="○"/>
            </a:pPr>
            <a:r>
              <a:rPr lang="es"/>
              <a:t>El Seibo</a:t>
            </a:r>
          </a:p>
          <a:p>
            <a:pPr lvl="0" rtl="0">
              <a:spcBef>
                <a:spcPts val="0"/>
              </a:spcBef>
              <a:buNone/>
            </a:pPr>
            <a:r>
              <a:t/>
            </a:r>
            <a:endParaRPr/>
          </a:p>
        </p:txBody>
      </p:sp>
      <p:sp>
        <p:nvSpPr>
          <p:cNvPr id="61" name="Shape 61"/>
          <p:cNvSpPr txBox="1"/>
          <p:nvPr/>
        </p:nvSpPr>
        <p:spPr>
          <a:xfrm>
            <a:off x="4680775" y="4818750"/>
            <a:ext cx="3753599" cy="214799"/>
          </a:xfrm>
          <a:prstGeom prst="rect">
            <a:avLst/>
          </a:prstGeom>
          <a:noFill/>
          <a:ln>
            <a:noFill/>
          </a:ln>
        </p:spPr>
        <p:txBody>
          <a:bodyPr anchorCtr="0" anchor="t" bIns="91425" lIns="91425" rIns="91425" tIns="91425">
            <a:noAutofit/>
          </a:bodyPr>
          <a:lstStyle/>
          <a:p>
            <a:pPr lvl="0" rtl="0" algn="ctr">
              <a:spcBef>
                <a:spcPts val="0"/>
              </a:spcBef>
              <a:buNone/>
            </a:pPr>
            <a:r>
              <a:rPr lang="es" sz="800"/>
              <a:t>Mapa del pais</a:t>
            </a:r>
            <a:r>
              <a:rPr lang="es" sz="800">
                <a:solidFill>
                  <a:schemeClr val="dk1"/>
                </a:solidFill>
              </a:rPr>
              <a:t>  </a:t>
            </a:r>
            <a:r>
              <a:rPr lang="es" sz="800"/>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Área de Cuenca Delimitada</a:t>
            </a:r>
          </a:p>
        </p:txBody>
      </p:sp>
      <p:sp>
        <p:nvSpPr>
          <p:cNvPr id="67" name="Shape 67"/>
          <p:cNvSpPr txBox="1"/>
          <p:nvPr/>
        </p:nvSpPr>
        <p:spPr>
          <a:xfrm>
            <a:off x="457200" y="1620300"/>
            <a:ext cx="3467099" cy="1114499"/>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s"/>
              <a:t>Generado en WMS</a:t>
            </a:r>
          </a:p>
          <a:p>
            <a:pPr indent="-317500" lvl="0" marL="457200" rtl="0">
              <a:spcBef>
                <a:spcPts val="0"/>
              </a:spcBef>
              <a:buClr>
                <a:srgbClr val="000000"/>
              </a:buClr>
              <a:buSzPct val="100000"/>
              <a:buFont typeface="Arial"/>
              <a:buChar char="●"/>
            </a:pPr>
            <a:r>
              <a:rPr lang="es"/>
              <a:t>30-metro DEM</a:t>
            </a:r>
          </a:p>
          <a:p>
            <a:pPr indent="-317500" lvl="0" marL="457200" rtl="0">
              <a:spcBef>
                <a:spcPts val="0"/>
              </a:spcBef>
              <a:buClr>
                <a:srgbClr val="000000"/>
              </a:buClr>
              <a:buSzPct val="100000"/>
              <a:buFont typeface="Arial"/>
              <a:buChar char="●"/>
            </a:pPr>
            <a:r>
              <a:rPr lang="es"/>
              <a:t>Área de Cuenca es 144.73 km</a:t>
            </a:r>
            <a:r>
              <a:rPr baseline="30000" lang="es"/>
              <a:t>2</a:t>
            </a:r>
          </a:p>
          <a:p>
            <a:pPr indent="-317500" lvl="0" marL="457200" rtl="0">
              <a:spcBef>
                <a:spcPts val="0"/>
              </a:spcBef>
              <a:buClr>
                <a:srgbClr val="000000"/>
              </a:buClr>
              <a:buSzPct val="100000"/>
              <a:buFont typeface="Arial"/>
              <a:buChar char="●"/>
            </a:pPr>
            <a:r>
              <a:rPr lang="es"/>
              <a:t>Pendiente Mediano es 14%</a:t>
            </a:r>
          </a:p>
          <a:p>
            <a:pPr lvl="0" rtl="0">
              <a:spcBef>
                <a:spcPts val="0"/>
              </a:spcBef>
              <a:buNone/>
            </a:pPr>
            <a:r>
              <a:t/>
            </a:r>
            <a:endParaRPr/>
          </a:p>
          <a:p>
            <a:pPr lvl="0">
              <a:spcBef>
                <a:spcPts val="0"/>
              </a:spcBef>
              <a:buNone/>
            </a:pPr>
            <a:r>
              <a:t/>
            </a:r>
            <a:endParaRPr/>
          </a:p>
        </p:txBody>
      </p:sp>
      <p:pic>
        <p:nvPicPr>
          <p:cNvPr id="68" name="Shape 68"/>
          <p:cNvPicPr preferRelativeResize="0"/>
          <p:nvPr/>
        </p:nvPicPr>
        <p:blipFill>
          <a:blip r:embed="rId3">
            <a:alphaModFix/>
          </a:blip>
          <a:stretch>
            <a:fillRect/>
          </a:stretch>
        </p:blipFill>
        <p:spPr>
          <a:xfrm>
            <a:off x="4476750" y="1620300"/>
            <a:ext cx="4210050" cy="3067050"/>
          </a:xfrm>
          <a:prstGeom prst="rect">
            <a:avLst/>
          </a:prstGeom>
          <a:noFill/>
          <a:ln>
            <a:noFill/>
          </a:ln>
        </p:spPr>
      </p:pic>
      <p:sp>
        <p:nvSpPr>
          <p:cNvPr id="69" name="Shape 69"/>
          <p:cNvSpPr txBox="1"/>
          <p:nvPr/>
        </p:nvSpPr>
        <p:spPr>
          <a:xfrm>
            <a:off x="4392375" y="4687350"/>
            <a:ext cx="4378799" cy="214799"/>
          </a:xfrm>
          <a:prstGeom prst="rect">
            <a:avLst/>
          </a:prstGeom>
          <a:noFill/>
          <a:ln>
            <a:noFill/>
          </a:ln>
        </p:spPr>
        <p:txBody>
          <a:bodyPr anchorCtr="0" anchor="t" bIns="91425" lIns="91425" rIns="91425" tIns="91425">
            <a:noAutofit/>
          </a:bodyPr>
          <a:lstStyle/>
          <a:p>
            <a:pPr lvl="0" rtl="0" algn="ctr">
              <a:spcBef>
                <a:spcPts val="0"/>
              </a:spcBef>
              <a:buNone/>
            </a:pPr>
            <a:r>
              <a:rPr lang="es" sz="800"/>
              <a:t>La area rosa es la cuenca delimitada usando la salida de la presa potencial</a:t>
            </a:r>
            <a:r>
              <a:rPr lang="es" sz="800">
                <a:solidFill>
                  <a:schemeClr val="dk1"/>
                </a:solidFill>
              </a:rPr>
              <a:t>  </a:t>
            </a:r>
            <a:r>
              <a:rPr lang="es" sz="800"/>
              <a:t> </a:t>
            </a:r>
          </a:p>
        </p:txBody>
      </p:sp>
      <p:pic>
        <p:nvPicPr>
          <p:cNvPr id="70" name="Shape 70"/>
          <p:cNvPicPr preferRelativeResize="0"/>
          <p:nvPr/>
        </p:nvPicPr>
        <p:blipFill>
          <a:blip r:embed="rId4">
            <a:alphaModFix/>
          </a:blip>
          <a:stretch>
            <a:fillRect/>
          </a:stretch>
        </p:blipFill>
        <p:spPr>
          <a:xfrm>
            <a:off x="445512" y="2685550"/>
            <a:ext cx="2009775" cy="2162175"/>
          </a:xfrm>
          <a:prstGeom prst="rect">
            <a:avLst/>
          </a:prstGeom>
          <a:noFill/>
          <a:ln>
            <a:noFill/>
          </a:ln>
        </p:spPr>
      </p:pic>
      <p:sp>
        <p:nvSpPr>
          <p:cNvPr id="71" name="Shape 71"/>
          <p:cNvSpPr txBox="1"/>
          <p:nvPr/>
        </p:nvSpPr>
        <p:spPr>
          <a:xfrm>
            <a:off x="1350" y="4847725"/>
            <a:ext cx="4378799" cy="214799"/>
          </a:xfrm>
          <a:prstGeom prst="rect">
            <a:avLst/>
          </a:prstGeom>
          <a:noFill/>
          <a:ln>
            <a:noFill/>
          </a:ln>
        </p:spPr>
        <p:txBody>
          <a:bodyPr anchorCtr="0" anchor="t" bIns="91425" lIns="91425" rIns="91425" tIns="91425">
            <a:noAutofit/>
          </a:bodyPr>
          <a:lstStyle/>
          <a:p>
            <a:pPr lvl="0" rtl="0" algn="ctr">
              <a:spcBef>
                <a:spcPts val="0"/>
              </a:spcBef>
              <a:buNone/>
            </a:pPr>
            <a:r>
              <a:rPr lang="es" sz="800"/>
              <a:t>photos del Rio Maimon al sitio de la presa potencial</a:t>
            </a:r>
          </a:p>
        </p:txBody>
      </p:sp>
      <p:pic>
        <p:nvPicPr>
          <p:cNvPr id="72" name="Shape 72"/>
          <p:cNvPicPr preferRelativeResize="0"/>
          <p:nvPr/>
        </p:nvPicPr>
        <p:blipFill>
          <a:blip r:embed="rId5">
            <a:alphaModFix/>
          </a:blip>
          <a:stretch>
            <a:fillRect/>
          </a:stretch>
        </p:blipFill>
        <p:spPr>
          <a:xfrm>
            <a:off x="2455287" y="2685549"/>
            <a:ext cx="1480680" cy="21621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05978"/>
            <a:ext cx="8229600" cy="857400"/>
          </a:xfrm>
          <a:prstGeom prst="rect">
            <a:avLst/>
          </a:prstGeom>
        </p:spPr>
        <p:txBody>
          <a:bodyPr anchorCtr="0" anchor="ctr" bIns="91425" lIns="91425" rIns="91425" tIns="91425">
            <a:noAutofit/>
          </a:bodyPr>
          <a:lstStyle/>
          <a:p>
            <a:pPr algn="ctr">
              <a:spcBef>
                <a:spcPts val="0"/>
              </a:spcBef>
              <a:buNone/>
            </a:pPr>
            <a:r>
              <a:rPr lang="es" sz="3000"/>
              <a:t>Curva de Capacidad de Almacenamiento  </a:t>
            </a:r>
          </a:p>
        </p:txBody>
      </p:sp>
      <p:pic>
        <p:nvPicPr>
          <p:cNvPr id="78" name="Shape 78"/>
          <p:cNvPicPr preferRelativeResize="0"/>
          <p:nvPr/>
        </p:nvPicPr>
        <p:blipFill rotWithShape="1">
          <a:blip r:embed="rId3">
            <a:alphaModFix/>
          </a:blip>
          <a:srcRect b="7542" l="4456" r="7476" t="5667"/>
          <a:stretch/>
        </p:blipFill>
        <p:spPr>
          <a:xfrm>
            <a:off x="457200" y="2330075"/>
            <a:ext cx="3388924" cy="2500100"/>
          </a:xfrm>
          <a:prstGeom prst="rect">
            <a:avLst/>
          </a:prstGeom>
          <a:noFill/>
          <a:ln>
            <a:noFill/>
          </a:ln>
        </p:spPr>
      </p:pic>
      <p:sp>
        <p:nvSpPr>
          <p:cNvPr id="79" name="Shape 79"/>
          <p:cNvSpPr txBox="1"/>
          <p:nvPr/>
        </p:nvSpPr>
        <p:spPr>
          <a:xfrm>
            <a:off x="379675" y="1325275"/>
            <a:ext cx="3948900" cy="1053000"/>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s"/>
              <a:t>Altura de La Presa: 31 metros de la base</a:t>
            </a:r>
          </a:p>
          <a:p>
            <a:pPr indent="-317500" lvl="0" marL="457200">
              <a:spcBef>
                <a:spcPts val="0"/>
              </a:spcBef>
              <a:buClr>
                <a:srgbClr val="000000"/>
              </a:buClr>
              <a:buSzPct val="100000"/>
              <a:buFont typeface="Arial"/>
              <a:buChar char="●"/>
            </a:pPr>
            <a:r>
              <a:rPr lang="es"/>
              <a:t>Elevación de la base: 26 metros</a:t>
            </a:r>
          </a:p>
        </p:txBody>
      </p:sp>
      <p:sp>
        <p:nvSpPr>
          <p:cNvPr id="80" name="Shape 80"/>
          <p:cNvSpPr txBox="1"/>
          <p:nvPr/>
        </p:nvSpPr>
        <p:spPr>
          <a:xfrm>
            <a:off x="274850" y="4758525"/>
            <a:ext cx="3753599" cy="214799"/>
          </a:xfrm>
          <a:prstGeom prst="rect">
            <a:avLst/>
          </a:prstGeom>
          <a:noFill/>
          <a:ln>
            <a:noFill/>
          </a:ln>
        </p:spPr>
        <p:txBody>
          <a:bodyPr anchorCtr="0" anchor="t" bIns="91425" lIns="91425" rIns="91425" tIns="91425">
            <a:noAutofit/>
          </a:bodyPr>
          <a:lstStyle/>
          <a:p>
            <a:pPr>
              <a:spcBef>
                <a:spcPts val="0"/>
              </a:spcBef>
              <a:buNone/>
            </a:pPr>
            <a:r>
              <a:rPr lang="es" sz="800"/>
              <a:t>Mapa </a:t>
            </a:r>
            <a:r>
              <a:rPr lang="es" sz="800">
                <a:solidFill>
                  <a:schemeClr val="dk1"/>
                </a:solidFill>
              </a:rPr>
              <a:t>de la elevación de la superficie de agua cuando el embalse está lleno  </a:t>
            </a:r>
            <a:r>
              <a:rPr lang="es" sz="800"/>
              <a:t> </a:t>
            </a:r>
          </a:p>
        </p:txBody>
      </p:sp>
      <p:sp>
        <p:nvSpPr>
          <p:cNvPr id="81" name="Shape 81"/>
          <p:cNvSpPr txBox="1"/>
          <p:nvPr/>
        </p:nvSpPr>
        <p:spPr>
          <a:xfrm>
            <a:off x="4772475" y="4758525"/>
            <a:ext cx="3753599" cy="214799"/>
          </a:xfrm>
          <a:prstGeom prst="rect">
            <a:avLst/>
          </a:prstGeom>
          <a:noFill/>
          <a:ln>
            <a:noFill/>
          </a:ln>
        </p:spPr>
        <p:txBody>
          <a:bodyPr anchorCtr="0" anchor="t" bIns="91425" lIns="91425" rIns="91425" tIns="91425">
            <a:noAutofit/>
          </a:bodyPr>
          <a:lstStyle/>
          <a:p>
            <a:pPr lvl="0" rtl="0" algn="ctr">
              <a:spcBef>
                <a:spcPts val="0"/>
              </a:spcBef>
              <a:buNone/>
            </a:pPr>
            <a:r>
              <a:rPr lang="es" sz="800"/>
              <a:t>Gráfico de la Curva de Capacidad de Almacenamiento</a:t>
            </a:r>
            <a:r>
              <a:rPr lang="es" sz="800">
                <a:solidFill>
                  <a:schemeClr val="dk1"/>
                </a:solidFill>
              </a:rPr>
              <a:t>  </a:t>
            </a:r>
            <a:r>
              <a:rPr lang="es" sz="800"/>
              <a:t> </a:t>
            </a:r>
          </a:p>
        </p:txBody>
      </p:sp>
      <p:sp>
        <p:nvSpPr>
          <p:cNvPr id="82" name="Shape 82"/>
          <p:cNvSpPr txBox="1"/>
          <p:nvPr/>
        </p:nvSpPr>
        <p:spPr>
          <a:xfrm>
            <a:off x="4514175" y="1277075"/>
            <a:ext cx="4332000" cy="1053000"/>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s"/>
              <a:t>Capacidad Máxima del Embalse: 5X10</a:t>
            </a:r>
            <a:r>
              <a:rPr baseline="30000" lang="es"/>
              <a:t>7</a:t>
            </a:r>
            <a:r>
              <a:rPr lang="es"/>
              <a:t> m</a:t>
            </a:r>
            <a:r>
              <a:rPr baseline="30000" lang="es"/>
              <a:t>3</a:t>
            </a:r>
          </a:p>
          <a:p>
            <a:pPr indent="-317500" lvl="0" marL="457200" rtl="0">
              <a:spcBef>
                <a:spcPts val="0"/>
              </a:spcBef>
              <a:buClr>
                <a:srgbClr val="000000"/>
              </a:buClr>
              <a:buSzPct val="100000"/>
              <a:buFont typeface="Arial"/>
              <a:buChar char="●"/>
            </a:pPr>
            <a:r>
              <a:rPr lang="es"/>
              <a:t>Ecuación de Curva:</a:t>
            </a:r>
          </a:p>
          <a:p>
            <a:pPr indent="-317500" lvl="1" marL="914400" rtl="0">
              <a:spcBef>
                <a:spcPts val="0"/>
              </a:spcBef>
              <a:buClr>
                <a:srgbClr val="000000"/>
              </a:buClr>
              <a:buSzPct val="100000"/>
              <a:buFont typeface="Arial"/>
              <a:buChar char="○"/>
            </a:pPr>
            <a:r>
              <a:rPr i="1" lang="es"/>
              <a:t>y</a:t>
            </a:r>
            <a:r>
              <a:rPr lang="es"/>
              <a:t> = 8X10</a:t>
            </a:r>
            <a:r>
              <a:rPr baseline="30000" lang="es"/>
              <a:t>-5</a:t>
            </a:r>
            <a:r>
              <a:rPr i="1" lang="es"/>
              <a:t>x</a:t>
            </a:r>
            <a:r>
              <a:rPr baseline="30000" lang="es"/>
              <a:t>6.7531</a:t>
            </a:r>
            <a:r>
              <a:rPr lang="es"/>
              <a:t> </a:t>
            </a:r>
          </a:p>
          <a:p>
            <a:pPr indent="457200" lvl="0" marL="457200" rtl="0">
              <a:spcBef>
                <a:spcPts val="0"/>
              </a:spcBef>
              <a:buNone/>
            </a:pPr>
            <a:r>
              <a:rPr i="1" lang="es"/>
              <a:t>x</a:t>
            </a:r>
            <a:r>
              <a:rPr lang="es"/>
              <a:t> = elevación  </a:t>
            </a:r>
            <a:r>
              <a:rPr i="1" lang="es"/>
              <a:t>y = </a:t>
            </a:r>
            <a:r>
              <a:rPr lang="es"/>
              <a:t>almacenamiento</a:t>
            </a:r>
          </a:p>
        </p:txBody>
      </p:sp>
      <p:pic>
        <p:nvPicPr>
          <p:cNvPr id="83" name="Shape 83"/>
          <p:cNvPicPr preferRelativeResize="0"/>
          <p:nvPr/>
        </p:nvPicPr>
        <p:blipFill rotWithShape="1">
          <a:blip r:embed="rId4">
            <a:alphaModFix/>
          </a:blip>
          <a:srcRect b="0" l="0" r="0" t="4269"/>
          <a:stretch/>
        </p:blipFill>
        <p:spPr>
          <a:xfrm>
            <a:off x="4570462" y="2383400"/>
            <a:ext cx="4157624" cy="23934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sz="3000"/>
              <a:t>Precipitación Máxima Probable y Periodos de Retorno</a:t>
            </a:r>
          </a:p>
        </p:txBody>
      </p:sp>
      <p:sp>
        <p:nvSpPr>
          <p:cNvPr id="89" name="Shape 89"/>
          <p:cNvSpPr txBox="1"/>
          <p:nvPr/>
        </p:nvSpPr>
        <p:spPr>
          <a:xfrm>
            <a:off x="385425" y="1522325"/>
            <a:ext cx="3978299" cy="1247400"/>
          </a:xfrm>
          <a:prstGeom prst="rect">
            <a:avLst/>
          </a:prstGeom>
          <a:noFill/>
          <a:ln>
            <a:noFill/>
          </a:ln>
        </p:spPr>
        <p:txBody>
          <a:bodyPr anchorCtr="0" anchor="t" bIns="91425" lIns="91425" rIns="91425" tIns="91425">
            <a:noAutofit/>
          </a:bodyPr>
          <a:lstStyle/>
          <a:p>
            <a:pPr>
              <a:spcBef>
                <a:spcPts val="0"/>
              </a:spcBef>
              <a:buNone/>
            </a:pPr>
            <a:r>
              <a:rPr lang="es"/>
              <a:t>La Precipitación Máxima Probable (PMP) fue calculada usando datos de la estación hidrológica y el método de Hershfield que esta escrita abajo:</a:t>
            </a:r>
          </a:p>
        </p:txBody>
      </p:sp>
      <p:sp>
        <p:nvSpPr>
          <p:cNvPr id="90" name="Shape 90"/>
          <p:cNvSpPr txBox="1"/>
          <p:nvPr/>
        </p:nvSpPr>
        <p:spPr>
          <a:xfrm>
            <a:off x="1270125" y="2477700"/>
            <a:ext cx="2208899" cy="528600"/>
          </a:xfrm>
          <a:prstGeom prst="rect">
            <a:avLst/>
          </a:prstGeom>
          <a:noFill/>
          <a:ln>
            <a:noFill/>
          </a:ln>
        </p:spPr>
        <p:txBody>
          <a:bodyPr anchorCtr="0" anchor="t" bIns="91425" lIns="91425" rIns="91425" tIns="91425">
            <a:noAutofit/>
          </a:bodyPr>
          <a:lstStyle/>
          <a:p>
            <a:pPr lvl="0" rtl="0">
              <a:spcBef>
                <a:spcPts val="0"/>
              </a:spcBef>
              <a:buNone/>
            </a:pPr>
            <a:r>
              <a:rPr i="1" lang="es" sz="2400"/>
              <a:t>PMP</a:t>
            </a:r>
            <a:r>
              <a:rPr lang="es" sz="2400"/>
              <a:t> = </a:t>
            </a:r>
            <a:r>
              <a:rPr i="1" lang="es" sz="2400"/>
              <a:t>̅x </a:t>
            </a:r>
            <a:r>
              <a:rPr lang="es" sz="2400"/>
              <a:t>+ </a:t>
            </a:r>
            <a:r>
              <a:rPr i="1" lang="es" sz="2400"/>
              <a:t>Ks</a:t>
            </a:r>
          </a:p>
        </p:txBody>
      </p:sp>
      <p:sp>
        <p:nvSpPr>
          <p:cNvPr id="91" name="Shape 91"/>
          <p:cNvSpPr txBox="1"/>
          <p:nvPr/>
        </p:nvSpPr>
        <p:spPr>
          <a:xfrm>
            <a:off x="385425" y="3170550"/>
            <a:ext cx="3978299" cy="993000"/>
          </a:xfrm>
          <a:prstGeom prst="rect">
            <a:avLst/>
          </a:prstGeom>
          <a:noFill/>
          <a:ln>
            <a:noFill/>
          </a:ln>
        </p:spPr>
        <p:txBody>
          <a:bodyPr anchorCtr="0" anchor="t" bIns="91425" lIns="91425" rIns="91425" tIns="91425">
            <a:noAutofit/>
          </a:bodyPr>
          <a:lstStyle/>
          <a:p>
            <a:pPr rtl="0">
              <a:spcBef>
                <a:spcPts val="0"/>
              </a:spcBef>
              <a:buNone/>
            </a:pPr>
            <a:r>
              <a:rPr i="1" lang="es"/>
              <a:t>PMP</a:t>
            </a:r>
            <a:r>
              <a:rPr lang="es"/>
              <a:t> = Precipitation Maxima Probable</a:t>
            </a:r>
          </a:p>
          <a:p>
            <a:pPr rtl="0">
              <a:spcBef>
                <a:spcPts val="0"/>
              </a:spcBef>
              <a:buNone/>
            </a:pPr>
            <a:r>
              <a:rPr lang="es">
                <a:solidFill>
                  <a:schemeClr val="dk1"/>
                </a:solidFill>
              </a:rPr>
              <a:t> </a:t>
            </a:r>
            <a:r>
              <a:rPr i="1" lang="es">
                <a:solidFill>
                  <a:schemeClr val="dk1"/>
                </a:solidFill>
              </a:rPr>
              <a:t>̅x </a:t>
            </a:r>
            <a:r>
              <a:rPr lang="es">
                <a:solidFill>
                  <a:schemeClr val="dk1"/>
                </a:solidFill>
              </a:rPr>
              <a:t>= el medio de los datos de precipitación</a:t>
            </a:r>
          </a:p>
          <a:p>
            <a:pPr rtl="0">
              <a:spcBef>
                <a:spcPts val="0"/>
              </a:spcBef>
              <a:buNone/>
            </a:pPr>
            <a:r>
              <a:rPr i="1" lang="es">
                <a:solidFill>
                  <a:schemeClr val="dk1"/>
                </a:solidFill>
              </a:rPr>
              <a:t>s </a:t>
            </a:r>
            <a:r>
              <a:rPr lang="es">
                <a:solidFill>
                  <a:schemeClr val="dk1"/>
                </a:solidFill>
              </a:rPr>
              <a:t>= desviación estándar de los mismos datos</a:t>
            </a:r>
          </a:p>
          <a:p>
            <a:pPr lvl="0" rtl="0">
              <a:spcBef>
                <a:spcPts val="0"/>
              </a:spcBef>
              <a:buNone/>
            </a:pPr>
            <a:r>
              <a:rPr lang="es">
                <a:solidFill>
                  <a:schemeClr val="dk1"/>
                </a:solidFill>
              </a:rPr>
              <a:t>K = 15</a:t>
            </a:r>
          </a:p>
        </p:txBody>
      </p:sp>
      <p:sp>
        <p:nvSpPr>
          <p:cNvPr id="92" name="Shape 92"/>
          <p:cNvSpPr txBox="1"/>
          <p:nvPr/>
        </p:nvSpPr>
        <p:spPr>
          <a:xfrm>
            <a:off x="1083375" y="4163550"/>
            <a:ext cx="2582400" cy="528600"/>
          </a:xfrm>
          <a:prstGeom prst="rect">
            <a:avLst/>
          </a:prstGeom>
          <a:noFill/>
          <a:ln>
            <a:noFill/>
          </a:ln>
        </p:spPr>
        <p:txBody>
          <a:bodyPr anchorCtr="0" anchor="t" bIns="91425" lIns="91425" rIns="91425" tIns="91425">
            <a:noAutofit/>
          </a:bodyPr>
          <a:lstStyle/>
          <a:p>
            <a:pPr lvl="0" rtl="0">
              <a:spcBef>
                <a:spcPts val="0"/>
              </a:spcBef>
              <a:buNone/>
            </a:pPr>
            <a:r>
              <a:rPr i="1" lang="es" sz="2400"/>
              <a:t>PMP</a:t>
            </a:r>
            <a:r>
              <a:rPr lang="es" sz="2400"/>
              <a:t> = 637 mm</a:t>
            </a:r>
          </a:p>
        </p:txBody>
      </p:sp>
      <p:sp>
        <p:nvSpPr>
          <p:cNvPr id="93" name="Shape 93"/>
          <p:cNvSpPr txBox="1"/>
          <p:nvPr/>
        </p:nvSpPr>
        <p:spPr>
          <a:xfrm>
            <a:off x="4708500" y="1522325"/>
            <a:ext cx="3978299" cy="762000"/>
          </a:xfrm>
          <a:prstGeom prst="rect">
            <a:avLst/>
          </a:prstGeom>
          <a:noFill/>
          <a:ln>
            <a:noFill/>
          </a:ln>
        </p:spPr>
        <p:txBody>
          <a:bodyPr anchorCtr="0" anchor="t" bIns="91425" lIns="91425" rIns="91425" tIns="91425">
            <a:noAutofit/>
          </a:bodyPr>
          <a:lstStyle/>
          <a:p>
            <a:pPr lvl="0" rtl="0">
              <a:spcBef>
                <a:spcPts val="0"/>
              </a:spcBef>
              <a:buNone/>
            </a:pPr>
            <a:r>
              <a:rPr lang="es"/>
              <a:t>Precipitación para tormentas con periodos específicos de retornos basado en los mapas hidrológicos del Atlas</a:t>
            </a:r>
          </a:p>
        </p:txBody>
      </p:sp>
      <p:sp>
        <p:nvSpPr>
          <p:cNvPr id="94" name="Shape 94"/>
          <p:cNvSpPr txBox="1"/>
          <p:nvPr/>
        </p:nvSpPr>
        <p:spPr>
          <a:xfrm>
            <a:off x="4708500" y="3228675"/>
            <a:ext cx="3978299" cy="762000"/>
          </a:xfrm>
          <a:prstGeom prst="rect">
            <a:avLst/>
          </a:prstGeom>
          <a:noFill/>
          <a:ln>
            <a:noFill/>
          </a:ln>
        </p:spPr>
        <p:txBody>
          <a:bodyPr anchorCtr="0" anchor="t" bIns="91425" lIns="91425" rIns="91425" tIns="91425">
            <a:noAutofit/>
          </a:bodyPr>
          <a:lstStyle/>
          <a:p>
            <a:pPr lvl="0" rtl="0">
              <a:spcBef>
                <a:spcPts val="0"/>
              </a:spcBef>
              <a:buNone/>
            </a:pPr>
            <a:r>
              <a:rPr lang="es"/>
              <a:t>Precipitación para tormentas con periodos específicos de retornos basado en los datos de precipitación de la estación.</a:t>
            </a:r>
          </a:p>
        </p:txBody>
      </p:sp>
      <p:pic>
        <p:nvPicPr>
          <p:cNvPr id="95" name="Shape 95"/>
          <p:cNvPicPr preferRelativeResize="0"/>
          <p:nvPr/>
        </p:nvPicPr>
        <p:blipFill>
          <a:blip r:embed="rId3">
            <a:alphaModFix/>
          </a:blip>
          <a:stretch>
            <a:fillRect/>
          </a:stretch>
        </p:blipFill>
        <p:spPr>
          <a:xfrm>
            <a:off x="5239425" y="2284325"/>
            <a:ext cx="2916454" cy="992999"/>
          </a:xfrm>
          <a:prstGeom prst="rect">
            <a:avLst/>
          </a:prstGeom>
          <a:noFill/>
          <a:ln>
            <a:noFill/>
          </a:ln>
        </p:spPr>
      </p:pic>
      <p:pic>
        <p:nvPicPr>
          <p:cNvPr id="96" name="Shape 96"/>
          <p:cNvPicPr preferRelativeResize="0"/>
          <p:nvPr/>
        </p:nvPicPr>
        <p:blipFill>
          <a:blip r:embed="rId4">
            <a:alphaModFix/>
          </a:blip>
          <a:stretch>
            <a:fillRect/>
          </a:stretch>
        </p:blipFill>
        <p:spPr>
          <a:xfrm>
            <a:off x="5239424" y="3975900"/>
            <a:ext cx="3046750" cy="10563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sz="3000"/>
              <a:t>Análisis de La Curva de Caudal Cumulativa</a:t>
            </a:r>
          </a:p>
        </p:txBody>
      </p:sp>
      <p:pic>
        <p:nvPicPr>
          <p:cNvPr id="102" name="Shape 102"/>
          <p:cNvPicPr preferRelativeResize="0"/>
          <p:nvPr/>
        </p:nvPicPr>
        <p:blipFill>
          <a:blip r:embed="rId3">
            <a:alphaModFix/>
          </a:blip>
          <a:stretch>
            <a:fillRect/>
          </a:stretch>
        </p:blipFill>
        <p:spPr>
          <a:xfrm>
            <a:off x="3424800" y="1530850"/>
            <a:ext cx="5261999" cy="3212925"/>
          </a:xfrm>
          <a:prstGeom prst="rect">
            <a:avLst/>
          </a:prstGeom>
          <a:noFill/>
          <a:ln>
            <a:noFill/>
          </a:ln>
        </p:spPr>
      </p:pic>
      <p:sp>
        <p:nvSpPr>
          <p:cNvPr id="103" name="Shape 103"/>
          <p:cNvSpPr txBox="1"/>
          <p:nvPr/>
        </p:nvSpPr>
        <p:spPr>
          <a:xfrm>
            <a:off x="169400" y="1655750"/>
            <a:ext cx="3029699" cy="2900699"/>
          </a:xfrm>
          <a:prstGeom prst="rect">
            <a:avLst/>
          </a:prstGeom>
          <a:noFill/>
          <a:ln>
            <a:noFill/>
          </a:ln>
        </p:spPr>
        <p:txBody>
          <a:bodyPr anchorCtr="0" anchor="t" bIns="91425" lIns="91425" rIns="91425" tIns="91425">
            <a:noAutofit/>
          </a:bodyPr>
          <a:lstStyle/>
          <a:p>
            <a:pPr indent="-317500" lvl="0" marL="457200" rtl="0">
              <a:spcBef>
                <a:spcPts val="0"/>
              </a:spcBef>
              <a:buClr>
                <a:srgbClr val="000000"/>
              </a:buClr>
              <a:buSzPct val="100000"/>
              <a:buFont typeface="Arial"/>
              <a:buChar char="●"/>
            </a:pPr>
            <a:r>
              <a:rPr lang="es"/>
              <a:t>Curva Cumulativa basada en los datos de la estación hidrológica en la cuenca</a:t>
            </a:r>
          </a:p>
          <a:p>
            <a:pPr indent="-317500" lvl="0" marL="457200" rtl="0">
              <a:spcBef>
                <a:spcPts val="0"/>
              </a:spcBef>
              <a:buClr>
                <a:srgbClr val="000000"/>
              </a:buClr>
              <a:buSzPct val="100000"/>
              <a:buFont typeface="Arial"/>
              <a:buChar char="●"/>
            </a:pPr>
            <a:r>
              <a:rPr lang="es"/>
              <a:t>Pendiente mediano de la Curva Cumulativa: approx 355,000 m</a:t>
            </a:r>
            <a:r>
              <a:rPr baseline="30000" lang="es"/>
              <a:t>3</a:t>
            </a:r>
            <a:r>
              <a:rPr lang="es"/>
              <a:t>/dia</a:t>
            </a:r>
          </a:p>
          <a:p>
            <a:pPr indent="-317500" lvl="0" marL="457200" rtl="0">
              <a:spcBef>
                <a:spcPts val="0"/>
              </a:spcBef>
              <a:buClr>
                <a:srgbClr val="000000"/>
              </a:buClr>
              <a:buSzPct val="100000"/>
              <a:buFont typeface="Arial"/>
              <a:buChar char="●"/>
            </a:pPr>
            <a:r>
              <a:rPr lang="es"/>
              <a:t>Demanda de Agua basada en estadísticas de población y el consumo de agua por cápita: approx 66,000 m</a:t>
            </a:r>
            <a:r>
              <a:rPr baseline="30000" lang="es"/>
              <a:t>3</a:t>
            </a:r>
            <a:r>
              <a:rPr lang="es"/>
              <a:t>/day</a:t>
            </a:r>
          </a:p>
          <a:p>
            <a:pPr indent="-317500" lvl="0" marL="457200">
              <a:spcBef>
                <a:spcPts val="0"/>
              </a:spcBef>
              <a:buClr>
                <a:srgbClr val="000000"/>
              </a:buClr>
              <a:buSzPct val="100000"/>
              <a:buFont typeface="Arial"/>
              <a:buChar char="●"/>
            </a:pPr>
            <a:r>
              <a:rPr lang="es"/>
              <a:t>Hay agua suficiente para satisfacer las demandas actuales</a:t>
            </a:r>
          </a:p>
        </p:txBody>
      </p:sp>
      <p:sp>
        <p:nvSpPr>
          <p:cNvPr id="104" name="Shape 104"/>
          <p:cNvSpPr txBox="1"/>
          <p:nvPr/>
        </p:nvSpPr>
        <p:spPr>
          <a:xfrm>
            <a:off x="3718200" y="4758525"/>
            <a:ext cx="5340299" cy="214799"/>
          </a:xfrm>
          <a:prstGeom prst="rect">
            <a:avLst/>
          </a:prstGeom>
          <a:noFill/>
          <a:ln>
            <a:noFill/>
          </a:ln>
        </p:spPr>
        <p:txBody>
          <a:bodyPr anchorCtr="0" anchor="t" bIns="91425" lIns="91425" rIns="91425" tIns="91425">
            <a:noAutofit/>
          </a:bodyPr>
          <a:lstStyle/>
          <a:p>
            <a:pPr lvl="0" rtl="0" algn="ctr">
              <a:spcBef>
                <a:spcPts val="0"/>
              </a:spcBef>
              <a:buNone/>
            </a:pPr>
            <a:r>
              <a:rPr lang="es" sz="800"/>
              <a:t>Gráfico de la Curva de Caudal Cumulativa según los datos de precipitacion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s"/>
              <a:t>Curva de Duración de Caudal </a:t>
            </a:r>
          </a:p>
        </p:txBody>
      </p:sp>
      <p:pic>
        <p:nvPicPr>
          <p:cNvPr id="110" name="Shape 110"/>
          <p:cNvPicPr preferRelativeResize="0"/>
          <p:nvPr/>
        </p:nvPicPr>
        <p:blipFill>
          <a:blip r:embed="rId3">
            <a:alphaModFix/>
          </a:blip>
          <a:stretch>
            <a:fillRect/>
          </a:stretch>
        </p:blipFill>
        <p:spPr>
          <a:xfrm>
            <a:off x="3718200" y="1706450"/>
            <a:ext cx="5227499" cy="3028674"/>
          </a:xfrm>
          <a:prstGeom prst="rect">
            <a:avLst/>
          </a:prstGeom>
          <a:noFill/>
          <a:ln>
            <a:noFill/>
          </a:ln>
        </p:spPr>
      </p:pic>
      <p:sp>
        <p:nvSpPr>
          <p:cNvPr id="111" name="Shape 111"/>
          <p:cNvSpPr txBox="1"/>
          <p:nvPr/>
        </p:nvSpPr>
        <p:spPr>
          <a:xfrm>
            <a:off x="457200" y="1624075"/>
            <a:ext cx="3062099" cy="1659299"/>
          </a:xfrm>
          <a:prstGeom prst="rect">
            <a:avLst/>
          </a:prstGeom>
          <a:noFill/>
          <a:ln>
            <a:noFill/>
          </a:ln>
        </p:spPr>
        <p:txBody>
          <a:bodyPr anchorCtr="0" anchor="t" bIns="91425" lIns="91425" rIns="91425" tIns="91425">
            <a:noAutofit/>
          </a:bodyPr>
          <a:lstStyle/>
          <a:p>
            <a:pPr>
              <a:spcBef>
                <a:spcPts val="0"/>
              </a:spcBef>
              <a:buNone/>
            </a:pPr>
            <a:r>
              <a:rPr lang="es"/>
              <a:t>Ya que datos de caudal de la estación hidrológica no estaban disponible, ecuaciones empíricas fueron necesario para estimar los datos de caudal. Los valores tabulados abajo fueron variables en dichos ecuaciones:</a:t>
            </a:r>
          </a:p>
        </p:txBody>
      </p:sp>
      <p:pic>
        <p:nvPicPr>
          <p:cNvPr id="112" name="Shape 112"/>
          <p:cNvPicPr preferRelativeResize="0"/>
          <p:nvPr/>
        </p:nvPicPr>
        <p:blipFill>
          <a:blip r:embed="rId4">
            <a:alphaModFix/>
          </a:blip>
          <a:stretch>
            <a:fillRect/>
          </a:stretch>
        </p:blipFill>
        <p:spPr>
          <a:xfrm>
            <a:off x="383050" y="3283375"/>
            <a:ext cx="3210399" cy="1383525"/>
          </a:xfrm>
          <a:prstGeom prst="rect">
            <a:avLst/>
          </a:prstGeom>
          <a:noFill/>
          <a:ln>
            <a:noFill/>
          </a:ln>
        </p:spPr>
      </p:pic>
      <p:sp>
        <p:nvSpPr>
          <p:cNvPr id="113" name="Shape 113"/>
          <p:cNvSpPr txBox="1"/>
          <p:nvPr/>
        </p:nvSpPr>
        <p:spPr>
          <a:xfrm>
            <a:off x="3718200" y="4758525"/>
            <a:ext cx="5340299" cy="214799"/>
          </a:xfrm>
          <a:prstGeom prst="rect">
            <a:avLst/>
          </a:prstGeom>
          <a:noFill/>
          <a:ln>
            <a:noFill/>
          </a:ln>
        </p:spPr>
        <p:txBody>
          <a:bodyPr anchorCtr="0" anchor="t" bIns="91425" lIns="91425" rIns="91425" tIns="91425">
            <a:noAutofit/>
          </a:bodyPr>
          <a:lstStyle/>
          <a:p>
            <a:pPr lvl="0" rtl="0" algn="ctr">
              <a:spcBef>
                <a:spcPts val="0"/>
              </a:spcBef>
              <a:buNone/>
            </a:pPr>
            <a:r>
              <a:rPr lang="es" sz="800"/>
              <a:t>Gráfico de la Curva de Duración de Caudal según las ecuaciones empíricas</a:t>
            </a:r>
          </a:p>
        </p:txBody>
      </p:sp>
      <p:sp>
        <p:nvSpPr>
          <p:cNvPr id="114" name="Shape 114"/>
          <p:cNvSpPr txBox="1"/>
          <p:nvPr/>
        </p:nvSpPr>
        <p:spPr>
          <a:xfrm>
            <a:off x="639750" y="4718775"/>
            <a:ext cx="2696999" cy="294299"/>
          </a:xfrm>
          <a:prstGeom prst="rect">
            <a:avLst/>
          </a:prstGeom>
          <a:noFill/>
          <a:ln>
            <a:noFill/>
          </a:ln>
        </p:spPr>
        <p:txBody>
          <a:bodyPr anchorCtr="0" anchor="t" bIns="91425" lIns="91425" rIns="91425" tIns="91425">
            <a:noAutofit/>
          </a:bodyPr>
          <a:lstStyle/>
          <a:p>
            <a:pPr>
              <a:spcBef>
                <a:spcPts val="0"/>
              </a:spcBef>
              <a:buNone/>
            </a:pPr>
            <a:r>
              <a:rPr lang="es"/>
              <a:t>Caudal de 95% = 3.77 m</a:t>
            </a:r>
            <a:r>
              <a:rPr baseline="30000" lang="es"/>
              <a:t>3</a:t>
            </a:r>
            <a:r>
              <a:rPr lang="es"/>
              <a:t>/s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s"/>
              <a:t>El Modelo de HMS</a:t>
            </a:r>
          </a:p>
        </p:txBody>
      </p:sp>
      <p:pic>
        <p:nvPicPr>
          <p:cNvPr id="120" name="Shape 120"/>
          <p:cNvPicPr preferRelativeResize="0"/>
          <p:nvPr/>
        </p:nvPicPr>
        <p:blipFill>
          <a:blip r:embed="rId3">
            <a:alphaModFix/>
          </a:blip>
          <a:stretch>
            <a:fillRect/>
          </a:stretch>
        </p:blipFill>
        <p:spPr>
          <a:xfrm>
            <a:off x="4602167" y="1662175"/>
            <a:ext cx="4243333" cy="2763500"/>
          </a:xfrm>
          <a:prstGeom prst="rect">
            <a:avLst/>
          </a:prstGeom>
          <a:noFill/>
          <a:ln>
            <a:noFill/>
          </a:ln>
        </p:spPr>
      </p:pic>
      <p:pic>
        <p:nvPicPr>
          <p:cNvPr id="121" name="Shape 121"/>
          <p:cNvPicPr preferRelativeResize="0"/>
          <p:nvPr/>
        </p:nvPicPr>
        <p:blipFill>
          <a:blip r:embed="rId4">
            <a:alphaModFix/>
          </a:blip>
          <a:stretch>
            <a:fillRect/>
          </a:stretch>
        </p:blipFill>
        <p:spPr>
          <a:xfrm>
            <a:off x="181050" y="1692524"/>
            <a:ext cx="4294450" cy="2763495"/>
          </a:xfrm>
          <a:prstGeom prst="rect">
            <a:avLst/>
          </a:prstGeom>
          <a:noFill/>
          <a:ln>
            <a:noFill/>
          </a:ln>
        </p:spPr>
      </p:pic>
      <p:sp>
        <p:nvSpPr>
          <p:cNvPr id="122" name="Shape 122"/>
          <p:cNvSpPr txBox="1"/>
          <p:nvPr/>
        </p:nvSpPr>
        <p:spPr>
          <a:xfrm>
            <a:off x="457200" y="1393725"/>
            <a:ext cx="3892800" cy="298800"/>
          </a:xfrm>
          <a:prstGeom prst="rect">
            <a:avLst/>
          </a:prstGeom>
          <a:noFill/>
          <a:ln>
            <a:noFill/>
          </a:ln>
        </p:spPr>
        <p:txBody>
          <a:bodyPr anchorCtr="0" anchor="t" bIns="91425" lIns="91425" rIns="91425" tIns="91425">
            <a:noAutofit/>
          </a:bodyPr>
          <a:lstStyle/>
          <a:p>
            <a:pPr>
              <a:spcBef>
                <a:spcPts val="0"/>
              </a:spcBef>
              <a:buNone/>
            </a:pPr>
            <a:r>
              <a:rPr lang="es"/>
              <a:t>Mapas de Precipitación </a:t>
            </a:r>
          </a:p>
        </p:txBody>
      </p:sp>
      <p:sp>
        <p:nvSpPr>
          <p:cNvPr id="123" name="Shape 123"/>
          <p:cNvSpPr txBox="1"/>
          <p:nvPr/>
        </p:nvSpPr>
        <p:spPr>
          <a:xfrm>
            <a:off x="4545775" y="1393725"/>
            <a:ext cx="3892800" cy="298800"/>
          </a:xfrm>
          <a:prstGeom prst="rect">
            <a:avLst/>
          </a:prstGeom>
          <a:noFill/>
          <a:ln>
            <a:noFill/>
          </a:ln>
        </p:spPr>
        <p:txBody>
          <a:bodyPr anchorCtr="0" anchor="t" bIns="91425" lIns="91425" rIns="91425" tIns="91425">
            <a:noAutofit/>
          </a:bodyPr>
          <a:lstStyle/>
          <a:p>
            <a:pPr lvl="0" rtl="0">
              <a:spcBef>
                <a:spcPts val="0"/>
              </a:spcBef>
              <a:buNone/>
            </a:pPr>
            <a:r>
              <a:rPr lang="es"/>
              <a:t>Método de Weibull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s"/>
              <a:t>El Modelo de HMS (cont.)</a:t>
            </a:r>
          </a:p>
        </p:txBody>
      </p:sp>
      <p:pic>
        <p:nvPicPr>
          <p:cNvPr id="129" name="Shape 129"/>
          <p:cNvPicPr preferRelativeResize="0"/>
          <p:nvPr/>
        </p:nvPicPr>
        <p:blipFill>
          <a:blip r:embed="rId3">
            <a:alphaModFix/>
          </a:blip>
          <a:stretch>
            <a:fillRect/>
          </a:stretch>
        </p:blipFill>
        <p:spPr>
          <a:xfrm>
            <a:off x="457200" y="1651575"/>
            <a:ext cx="3543300" cy="2933700"/>
          </a:xfrm>
          <a:prstGeom prst="rect">
            <a:avLst/>
          </a:prstGeom>
          <a:noFill/>
          <a:ln>
            <a:noFill/>
          </a:ln>
        </p:spPr>
      </p:pic>
      <p:sp>
        <p:nvSpPr>
          <p:cNvPr id="130" name="Shape 130"/>
          <p:cNvSpPr txBox="1"/>
          <p:nvPr/>
        </p:nvSpPr>
        <p:spPr>
          <a:xfrm>
            <a:off x="204450" y="4637500"/>
            <a:ext cx="4048799" cy="249600"/>
          </a:xfrm>
          <a:prstGeom prst="rect">
            <a:avLst/>
          </a:prstGeom>
          <a:noFill/>
          <a:ln>
            <a:noFill/>
          </a:ln>
        </p:spPr>
        <p:txBody>
          <a:bodyPr anchorCtr="0" anchor="t" bIns="91425" lIns="91425" rIns="91425" tIns="91425">
            <a:noAutofit/>
          </a:bodyPr>
          <a:lstStyle/>
          <a:p>
            <a:pPr lvl="0" rtl="0" algn="ctr">
              <a:spcBef>
                <a:spcPts val="0"/>
              </a:spcBef>
              <a:buNone/>
            </a:pPr>
            <a:r>
              <a:rPr lang="es" sz="800"/>
              <a:t>Cuenca delimitada con una salida adicional para simular caudal en en rio abajo </a:t>
            </a:r>
          </a:p>
        </p:txBody>
      </p:sp>
      <p:pic>
        <p:nvPicPr>
          <p:cNvPr id="131" name="Shape 131"/>
          <p:cNvPicPr preferRelativeResize="0"/>
          <p:nvPr/>
        </p:nvPicPr>
        <p:blipFill>
          <a:blip r:embed="rId4">
            <a:alphaModFix/>
          </a:blip>
          <a:stretch>
            <a:fillRect/>
          </a:stretch>
        </p:blipFill>
        <p:spPr>
          <a:xfrm>
            <a:off x="4518737" y="1704912"/>
            <a:ext cx="4206874" cy="2880374"/>
          </a:xfrm>
          <a:prstGeom prst="rect">
            <a:avLst/>
          </a:prstGeom>
          <a:noFill/>
          <a:ln>
            <a:noFill/>
          </a:ln>
        </p:spPr>
      </p:pic>
      <p:sp>
        <p:nvSpPr>
          <p:cNvPr id="132" name="Shape 132"/>
          <p:cNvSpPr txBox="1"/>
          <p:nvPr/>
        </p:nvSpPr>
        <p:spPr>
          <a:xfrm>
            <a:off x="4597775" y="4637500"/>
            <a:ext cx="4048799" cy="249600"/>
          </a:xfrm>
          <a:prstGeom prst="rect">
            <a:avLst/>
          </a:prstGeom>
          <a:noFill/>
          <a:ln>
            <a:noFill/>
          </a:ln>
        </p:spPr>
        <p:txBody>
          <a:bodyPr anchorCtr="0" anchor="t" bIns="91425" lIns="91425" rIns="91425" tIns="91425">
            <a:noAutofit/>
          </a:bodyPr>
          <a:lstStyle/>
          <a:p>
            <a:pPr lvl="0" rtl="0" algn="ctr">
              <a:spcBef>
                <a:spcPts val="0"/>
              </a:spcBef>
              <a:buNone/>
            </a:pPr>
            <a:r>
              <a:rPr lang="es" sz="800"/>
              <a:t>Hidrogramas de varias tormentas con un embalse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