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6576000" cy="27432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E6"/>
    <a:srgbClr val="2FF934"/>
    <a:srgbClr val="EC9E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p:scale>
          <a:sx n="30" d="100"/>
          <a:sy n="30" d="100"/>
        </p:scale>
        <p:origin x="600" y="450"/>
      </p:cViewPr>
      <p:guideLst>
        <p:guide orient="horz" pos="8640"/>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0526" y="8236048"/>
            <a:ext cx="36587004" cy="731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76" y="8665462"/>
            <a:ext cx="34414696" cy="6957388"/>
          </a:xfrm>
        </p:spPr>
        <p:txBody>
          <a:bodyPr tIns="45720" bIns="45720" anchor="ctr">
            <a:normAutofit/>
          </a:bodyPr>
          <a:lstStyle>
            <a:lvl1pPr algn="ctr">
              <a:lnSpc>
                <a:spcPct val="80000"/>
              </a:lnSpc>
              <a:defRPr sz="24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0" y="15881262"/>
            <a:ext cx="27432000" cy="5237020"/>
          </a:xfrm>
        </p:spPr>
        <p:txBody>
          <a:bodyPr>
            <a:normAutofit/>
          </a:bodyPr>
          <a:lstStyle>
            <a:lvl1pPr marL="0" indent="0" algn="ctr">
              <a:buNone/>
              <a:defRPr sz="8000"/>
            </a:lvl1pPr>
            <a:lvl2pPr marL="1828800" indent="0" algn="ctr">
              <a:buNone/>
              <a:defRPr sz="8000"/>
            </a:lvl2pPr>
            <a:lvl3pPr marL="3657600" indent="0" algn="ctr">
              <a:buNone/>
              <a:defRPr sz="8000"/>
            </a:lvl3pPr>
            <a:lvl4pPr marL="5486400" indent="0" algn="ctr">
              <a:buNone/>
              <a:defRPr sz="8000"/>
            </a:lvl4pPr>
            <a:lvl5pPr marL="7315200" indent="0" algn="ctr">
              <a:buNone/>
              <a:defRPr sz="8000"/>
            </a:lvl5pPr>
            <a:lvl6pPr marL="9144000" indent="0" algn="ctr">
              <a:buNone/>
              <a:defRPr sz="8000"/>
            </a:lvl6pPr>
            <a:lvl7pPr marL="10972800" indent="0" algn="ctr">
              <a:buNone/>
              <a:defRPr sz="8000"/>
            </a:lvl7pPr>
            <a:lvl8pPr marL="12801600" indent="0" algn="ctr">
              <a:buNone/>
              <a:defRPr sz="8000"/>
            </a:lvl8pPr>
            <a:lvl9pPr marL="14630400" indent="0" algn="ctr">
              <a:buNone/>
              <a:defRPr sz="8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0E34C9-7C40-4062-ABE7-89F911CA6567}" type="datetimeFigureOut">
              <a:rPr lang="en-US" smtClean="0"/>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73234-48AF-4419-A37F-8D897F8EDFD8}" type="slidenum">
              <a:rPr lang="en-US" smtClean="0"/>
              <a:t>‹#›</a:t>
            </a:fld>
            <a:endParaRPr lang="en-US"/>
          </a:p>
        </p:txBody>
      </p:sp>
    </p:spTree>
    <p:extLst>
      <p:ext uri="{BB962C8B-B14F-4D97-AF65-F5344CB8AC3E}">
        <p14:creationId xmlns:p14="http://schemas.microsoft.com/office/powerpoint/2010/main" val="277420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0E34C9-7C40-4062-ABE7-89F911CA6567}" type="datetimeFigureOut">
              <a:rPr lang="en-US" smtClean="0"/>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73234-48AF-4419-A37F-8D897F8EDFD8}" type="slidenum">
              <a:rPr lang="en-US" smtClean="0"/>
              <a:t>‹#›</a:t>
            </a:fld>
            <a:endParaRPr lang="en-US"/>
          </a:p>
        </p:txBody>
      </p:sp>
    </p:spTree>
    <p:extLst>
      <p:ext uri="{BB962C8B-B14F-4D97-AF65-F5344CB8AC3E}">
        <p14:creationId xmlns:p14="http://schemas.microsoft.com/office/powerpoint/2010/main" val="155860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7057936" y="0"/>
            <a:ext cx="8229600" cy="27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27481874" y="2438400"/>
            <a:ext cx="7207140" cy="22555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14600" y="2438400"/>
            <a:ext cx="23919872" cy="2255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514602" y="25691422"/>
            <a:ext cx="8229588" cy="1460500"/>
          </a:xfrm>
        </p:spPr>
        <p:txBody>
          <a:bodyPr/>
          <a:lstStyle/>
          <a:p>
            <a:fld id="{790E34C9-7C40-4062-ABE7-89F911CA6567}" type="datetimeFigureOut">
              <a:rPr lang="en-US" smtClean="0"/>
              <a:t>4/10/2015</a:t>
            </a:fld>
            <a:endParaRPr lang="en-US"/>
          </a:p>
        </p:txBody>
      </p:sp>
      <p:sp>
        <p:nvSpPr>
          <p:cNvPr id="5" name="Footer Placeholder 4"/>
          <p:cNvSpPr>
            <a:spLocks noGrp="1"/>
          </p:cNvSpPr>
          <p:nvPr>
            <p:ph type="ftr" sz="quarter" idx="11"/>
          </p:nvPr>
        </p:nvSpPr>
        <p:spPr>
          <a:xfrm>
            <a:off x="11328408" y="25691422"/>
            <a:ext cx="12839008" cy="1460500"/>
          </a:xfrm>
        </p:spPr>
        <p:txBody>
          <a:bodyPr/>
          <a:lstStyle/>
          <a:p>
            <a:endParaRPr lang="en-US"/>
          </a:p>
        </p:txBody>
      </p:sp>
      <p:sp>
        <p:nvSpPr>
          <p:cNvPr id="6" name="Slide Number Placeholder 5"/>
          <p:cNvSpPr>
            <a:spLocks noGrp="1"/>
          </p:cNvSpPr>
          <p:nvPr>
            <p:ph type="sldNum" sz="quarter" idx="12"/>
          </p:nvPr>
        </p:nvSpPr>
        <p:spPr>
          <a:xfrm>
            <a:off x="24219150" y="25691422"/>
            <a:ext cx="2639276" cy="1460500"/>
          </a:xfrm>
        </p:spPr>
        <p:txBody>
          <a:bodyPr/>
          <a:lstStyle/>
          <a:p>
            <a:fld id="{19073234-48AF-4419-A37F-8D897F8EDFD8}" type="slidenum">
              <a:rPr lang="en-US" smtClean="0"/>
              <a:t>‹#›</a:t>
            </a:fld>
            <a:endParaRPr lang="en-US"/>
          </a:p>
        </p:txBody>
      </p:sp>
    </p:spTree>
    <p:extLst>
      <p:ext uri="{BB962C8B-B14F-4D97-AF65-F5344CB8AC3E}">
        <p14:creationId xmlns:p14="http://schemas.microsoft.com/office/powerpoint/2010/main" val="1918003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0E34C9-7C40-4062-ABE7-89F911CA6567}" type="datetimeFigureOut">
              <a:rPr lang="en-US" smtClean="0"/>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73234-48AF-4419-A37F-8D897F8EDFD8}" type="slidenum">
              <a:rPr lang="en-US" smtClean="0"/>
              <a:t>‹#›</a:t>
            </a:fld>
            <a:endParaRPr lang="en-US"/>
          </a:p>
        </p:txBody>
      </p:sp>
    </p:spTree>
    <p:extLst>
      <p:ext uri="{BB962C8B-B14F-4D97-AF65-F5344CB8AC3E}">
        <p14:creationId xmlns:p14="http://schemas.microsoft.com/office/powerpoint/2010/main" val="3754603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20526" y="8236048"/>
            <a:ext cx="36587004" cy="731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99572" y="8835516"/>
            <a:ext cx="31546800" cy="6705600"/>
          </a:xfrm>
        </p:spPr>
        <p:txBody>
          <a:bodyPr anchor="ctr">
            <a:noAutofit/>
          </a:bodyPr>
          <a:lstStyle>
            <a:lvl1pPr algn="ctr">
              <a:lnSpc>
                <a:spcPct val="80000"/>
              </a:lnSpc>
              <a:defRPr sz="24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99572" y="15937602"/>
            <a:ext cx="31546800" cy="4698556"/>
          </a:xfrm>
        </p:spPr>
        <p:txBody>
          <a:bodyPr anchor="t">
            <a:normAutofit/>
          </a:bodyPr>
          <a:lstStyle>
            <a:lvl1pPr marL="0" indent="0" algn="ctr">
              <a:buNone/>
              <a:defRPr sz="8000">
                <a:solidFill>
                  <a:schemeClr val="tx2"/>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790E34C9-7C40-4062-ABE7-89F911CA6567}" type="datetimeFigureOut">
              <a:rPr lang="en-US" smtClean="0"/>
              <a:t>4/10/2015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9073234-48AF-4419-A37F-8D897F8EDFD8}" type="slidenum">
              <a:rPr lang="en-US" smtClean="0"/>
              <a:t>‹#›</a:t>
            </a:fld>
            <a:endParaRPr lang="en-US"/>
          </a:p>
        </p:txBody>
      </p:sp>
    </p:spTree>
    <p:extLst>
      <p:ext uri="{BB962C8B-B14F-4D97-AF65-F5344CB8AC3E}">
        <p14:creationId xmlns:p14="http://schemas.microsoft.com/office/powerpoint/2010/main" val="278774288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188" y="8046720"/>
            <a:ext cx="14630400" cy="16824960"/>
          </a:xfrm>
        </p:spPr>
        <p:txBody>
          <a:bodyPr/>
          <a:lstStyle>
            <a:lvl1pPr>
              <a:defRPr sz="88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9202400" y="8046720"/>
            <a:ext cx="14630400" cy="16824960"/>
          </a:xfrm>
        </p:spPr>
        <p:txBody>
          <a:bodyPr/>
          <a:lstStyle>
            <a:lvl1pPr>
              <a:defRPr sz="88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0E34C9-7C40-4062-ABE7-89F911CA6567}" type="datetimeFigureOut">
              <a:rPr lang="en-US" smtClean="0"/>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73234-48AF-4419-A37F-8D897F8EDFD8}" type="slidenum">
              <a:rPr lang="en-US" smtClean="0"/>
              <a:t>‹#›</a:t>
            </a:fld>
            <a:endParaRPr lang="en-US"/>
          </a:p>
        </p:txBody>
      </p:sp>
    </p:spTree>
    <p:extLst>
      <p:ext uri="{BB962C8B-B14F-4D97-AF65-F5344CB8AC3E}">
        <p14:creationId xmlns:p14="http://schemas.microsoft.com/office/powerpoint/2010/main" val="61580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743200" y="7653880"/>
            <a:ext cx="14630400" cy="2972376"/>
          </a:xfrm>
        </p:spPr>
        <p:txBody>
          <a:bodyPr anchor="ctr">
            <a:normAutofit/>
          </a:bodyPr>
          <a:lstStyle>
            <a:lvl1pPr marL="0" indent="0">
              <a:buNone/>
              <a:defRPr sz="80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2743200" y="10626264"/>
            <a:ext cx="14630400" cy="14264640"/>
          </a:xfrm>
        </p:spPr>
        <p:txBody>
          <a:bodyPr/>
          <a:lstStyle>
            <a:lvl1pPr>
              <a:defRPr sz="88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9201712" y="7653880"/>
            <a:ext cx="14630400" cy="2972376"/>
          </a:xfrm>
        </p:spPr>
        <p:txBody>
          <a:bodyPr anchor="ctr">
            <a:normAutofit/>
          </a:bodyPr>
          <a:lstStyle>
            <a:lvl1pPr marL="0" indent="0">
              <a:buNone/>
              <a:defRPr sz="80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9201712" y="10626256"/>
            <a:ext cx="14630400" cy="14264640"/>
          </a:xfrm>
        </p:spPr>
        <p:txBody>
          <a:bodyPr/>
          <a:lstStyle>
            <a:lvl1pPr>
              <a:defRPr sz="88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0E34C9-7C40-4062-ABE7-89F911CA6567}" type="datetimeFigureOut">
              <a:rPr lang="en-US" smtClean="0"/>
              <a:t>4/10/2015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73234-48AF-4419-A37F-8D897F8EDFD8}" type="slidenum">
              <a:rPr lang="en-US" smtClean="0"/>
              <a:t>‹#›</a:t>
            </a:fld>
            <a:endParaRPr lang="en-US"/>
          </a:p>
        </p:txBody>
      </p:sp>
    </p:spTree>
    <p:extLst>
      <p:ext uri="{BB962C8B-B14F-4D97-AF65-F5344CB8AC3E}">
        <p14:creationId xmlns:p14="http://schemas.microsoft.com/office/powerpoint/2010/main" val="2170225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0E34C9-7C40-4062-ABE7-89F911CA6567}" type="datetimeFigureOut">
              <a:rPr lang="en-US" smtClean="0"/>
              <a:t>4/10/2015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73234-48AF-4419-A37F-8D897F8EDFD8}" type="slidenum">
              <a:rPr lang="en-US" smtClean="0"/>
              <a:t>‹#›</a:t>
            </a:fld>
            <a:endParaRPr lang="en-US"/>
          </a:p>
        </p:txBody>
      </p:sp>
    </p:spTree>
    <p:extLst>
      <p:ext uri="{BB962C8B-B14F-4D97-AF65-F5344CB8AC3E}">
        <p14:creationId xmlns:p14="http://schemas.microsoft.com/office/powerpoint/2010/main" val="256785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E34C9-7C40-4062-ABE7-89F911CA6567}" type="datetimeFigureOut">
              <a:rPr lang="en-US" smtClean="0"/>
              <a:t>4/10/2015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73234-48AF-4419-A37F-8D897F8EDFD8}" type="slidenum">
              <a:rPr lang="en-US" smtClean="0"/>
              <a:t>‹#›</a:t>
            </a:fld>
            <a:endParaRPr lang="en-US"/>
          </a:p>
        </p:txBody>
      </p:sp>
    </p:spTree>
    <p:extLst>
      <p:ext uri="{BB962C8B-B14F-4D97-AF65-F5344CB8AC3E}">
        <p14:creationId xmlns:p14="http://schemas.microsoft.com/office/powerpoint/2010/main" val="2175680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200" y="8595360"/>
            <a:ext cx="18288000" cy="15361920"/>
          </a:xfrm>
        </p:spPr>
        <p:txBody>
          <a:bodyPr/>
          <a:lstStyle>
            <a:lvl1pPr>
              <a:defRPr sz="88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3570272" y="8589950"/>
            <a:ext cx="10241280" cy="13729276"/>
          </a:xfrm>
        </p:spPr>
        <p:txBody>
          <a:bodyPr>
            <a:normAutofit/>
          </a:bodyPr>
          <a:lstStyle>
            <a:lvl1pPr marL="0" indent="0">
              <a:lnSpc>
                <a:spcPct val="95000"/>
              </a:lnSpc>
              <a:buNone/>
              <a:defRPr sz="68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0E34C9-7C40-4062-ABE7-89F911CA6567}" type="datetimeFigureOut">
              <a:rPr lang="en-US" smtClean="0"/>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73234-48AF-4419-A37F-8D897F8EDFD8}" type="slidenum">
              <a:rPr lang="en-US" smtClean="0"/>
              <a:t>‹#›</a:t>
            </a:fld>
            <a:endParaRPr lang="en-US"/>
          </a:p>
        </p:txBody>
      </p:sp>
    </p:spTree>
    <p:extLst>
      <p:ext uri="{BB962C8B-B14F-4D97-AF65-F5344CB8AC3E}">
        <p14:creationId xmlns:p14="http://schemas.microsoft.com/office/powerpoint/2010/main" val="3024021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743200" y="8845976"/>
            <a:ext cx="19019520" cy="15361920"/>
          </a:xfrm>
          <a:solidFill>
            <a:schemeClr val="tx2">
              <a:lumMod val="60000"/>
              <a:lumOff val="40000"/>
            </a:schemeClr>
          </a:solidFill>
        </p:spPr>
        <p:txBody>
          <a:bodyPr tIns="365760" anchor="t"/>
          <a:lstStyle>
            <a:lvl1pPr marL="0" indent="0" algn="ctr">
              <a:buNone/>
              <a:defRPr sz="12800">
                <a:solidFill>
                  <a:schemeClr val="tx1">
                    <a:lumMod val="50000"/>
                  </a:schemeClr>
                </a:solidFill>
              </a:defRPr>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smtClean="0"/>
              <a:t>Click icon to add picture</a:t>
            </a:r>
            <a:endParaRPr lang="en-US" dirty="0"/>
          </a:p>
        </p:txBody>
      </p:sp>
      <p:sp>
        <p:nvSpPr>
          <p:cNvPr id="4" name="Text Placeholder 3"/>
          <p:cNvSpPr>
            <a:spLocks noGrp="1"/>
          </p:cNvSpPr>
          <p:nvPr>
            <p:ph type="body" sz="half" idx="2"/>
          </p:nvPr>
        </p:nvSpPr>
        <p:spPr>
          <a:xfrm>
            <a:off x="23541404" y="8602484"/>
            <a:ext cx="10241280" cy="13716000"/>
          </a:xfrm>
        </p:spPr>
        <p:txBody>
          <a:bodyPr>
            <a:normAutofit/>
          </a:bodyPr>
          <a:lstStyle>
            <a:lvl1pPr marL="0" indent="0">
              <a:lnSpc>
                <a:spcPct val="95000"/>
              </a:lnSpc>
              <a:buNone/>
              <a:defRPr sz="68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0E34C9-7C40-4062-ABE7-89F911CA6567}" type="datetimeFigureOut">
              <a:rPr lang="en-US" smtClean="0"/>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73234-48AF-4419-A37F-8D897F8EDFD8}" type="slidenum">
              <a:rPr lang="en-US" smtClean="0"/>
              <a:t>‹#›</a:t>
            </a:fld>
            <a:endParaRPr lang="en-US"/>
          </a:p>
        </p:txBody>
      </p:sp>
    </p:spTree>
    <p:extLst>
      <p:ext uri="{BB962C8B-B14F-4D97-AF65-F5344CB8AC3E}">
        <p14:creationId xmlns:p14="http://schemas.microsoft.com/office/powerpoint/2010/main" val="343230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448" y="704438"/>
            <a:ext cx="36566856" cy="6583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740076" y="1136704"/>
            <a:ext cx="31089600" cy="603504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40076" y="8046720"/>
            <a:ext cx="31089600" cy="168249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26230" y="25691422"/>
            <a:ext cx="10380172" cy="1460500"/>
          </a:xfrm>
          <a:prstGeom prst="rect">
            <a:avLst/>
          </a:prstGeom>
        </p:spPr>
        <p:txBody>
          <a:bodyPr vert="horz" lIns="91440" tIns="45720" rIns="45720" bIns="45720" rtlCol="0" anchor="ctr"/>
          <a:lstStyle>
            <a:lvl1pPr algn="l">
              <a:defRPr sz="4200">
                <a:solidFill>
                  <a:schemeClr val="tx1"/>
                </a:solidFill>
              </a:defRPr>
            </a:lvl1pPr>
          </a:lstStyle>
          <a:p>
            <a:fld id="{790E34C9-7C40-4062-ABE7-89F911CA6567}" type="datetimeFigureOut">
              <a:rPr lang="en-US" smtClean="0"/>
              <a:t>4/10/2015</a:t>
            </a:fld>
            <a:endParaRPr lang="en-US"/>
          </a:p>
        </p:txBody>
      </p:sp>
      <p:sp>
        <p:nvSpPr>
          <p:cNvPr id="5" name="Footer Placeholder 4"/>
          <p:cNvSpPr>
            <a:spLocks noGrp="1"/>
          </p:cNvSpPr>
          <p:nvPr>
            <p:ph type="ftr" sz="quarter" idx="3"/>
          </p:nvPr>
        </p:nvSpPr>
        <p:spPr>
          <a:xfrm>
            <a:off x="16764002" y="25691422"/>
            <a:ext cx="16242508" cy="1460500"/>
          </a:xfrm>
          <a:prstGeom prst="rect">
            <a:avLst/>
          </a:prstGeom>
        </p:spPr>
        <p:txBody>
          <a:bodyPr vert="horz" lIns="91440" tIns="45720" rIns="91440" bIns="45720" rtlCol="0" anchor="ctr"/>
          <a:lstStyle>
            <a:lvl1pPr algn="r">
              <a:defRPr sz="4200">
                <a:solidFill>
                  <a:schemeClr val="tx1"/>
                </a:solidFill>
              </a:defRPr>
            </a:lvl1pPr>
          </a:lstStyle>
          <a:p>
            <a:endParaRPr lang="en-US"/>
          </a:p>
        </p:txBody>
      </p:sp>
      <p:sp>
        <p:nvSpPr>
          <p:cNvPr id="6" name="Slide Number Placeholder 5"/>
          <p:cNvSpPr>
            <a:spLocks noGrp="1"/>
          </p:cNvSpPr>
          <p:nvPr>
            <p:ph type="sldNum" sz="quarter" idx="4"/>
          </p:nvPr>
        </p:nvSpPr>
        <p:spPr>
          <a:xfrm>
            <a:off x="33060556" y="25691422"/>
            <a:ext cx="2838792" cy="1460500"/>
          </a:xfrm>
          <a:prstGeom prst="rect">
            <a:avLst/>
          </a:prstGeom>
        </p:spPr>
        <p:txBody>
          <a:bodyPr vert="horz" lIns="45720" tIns="45720" rIns="91440" bIns="45720" rtlCol="0" anchor="ctr"/>
          <a:lstStyle>
            <a:lvl1pPr algn="l">
              <a:defRPr sz="4800" b="0">
                <a:solidFill>
                  <a:schemeClr val="tx1"/>
                </a:solidFill>
              </a:defRPr>
            </a:lvl1pPr>
          </a:lstStyle>
          <a:p>
            <a:fld id="{19073234-48AF-4419-A37F-8D897F8EDFD8}" type="slidenum">
              <a:rPr lang="en-US" smtClean="0"/>
              <a:t>‹#›</a:t>
            </a:fld>
            <a:endParaRPr lang="en-US"/>
          </a:p>
        </p:txBody>
      </p:sp>
    </p:spTree>
    <p:extLst>
      <p:ext uri="{BB962C8B-B14F-4D97-AF65-F5344CB8AC3E}">
        <p14:creationId xmlns:p14="http://schemas.microsoft.com/office/powerpoint/2010/main" val="73355894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600" rtl="0" eaLnBrk="1" latinLnBrk="0" hangingPunct="1">
        <a:lnSpc>
          <a:spcPct val="85000"/>
        </a:lnSpc>
        <a:spcBef>
          <a:spcPct val="0"/>
        </a:spcBef>
        <a:buNone/>
        <a:defRPr sz="16000" kern="1200" cap="all" baseline="0">
          <a:solidFill>
            <a:schemeClr val="bg2"/>
          </a:solidFill>
          <a:latin typeface="+mj-lt"/>
          <a:ea typeface="+mj-ea"/>
          <a:cs typeface="+mj-cs"/>
        </a:defRPr>
      </a:lvl1pPr>
    </p:titleStyle>
    <p:bodyStyle>
      <a:lvl1pPr marL="731520" indent="-731520" algn="l" defTabSz="3657600" rtl="0" eaLnBrk="1" latinLnBrk="0" hangingPunct="1">
        <a:lnSpc>
          <a:spcPct val="90000"/>
        </a:lnSpc>
        <a:spcBef>
          <a:spcPts val="4800"/>
        </a:spcBef>
        <a:spcAft>
          <a:spcPts val="800"/>
        </a:spcAft>
        <a:buClr>
          <a:schemeClr val="tx1"/>
        </a:buClr>
        <a:buFont typeface="Wingdings" pitchFamily="2" charset="2"/>
        <a:buChar char=""/>
        <a:defRPr sz="8800" kern="1200">
          <a:solidFill>
            <a:schemeClr val="tx1"/>
          </a:solidFill>
          <a:latin typeface="+mn-lt"/>
          <a:ea typeface="+mn-ea"/>
          <a:cs typeface="+mn-cs"/>
        </a:defRPr>
      </a:lvl1pPr>
      <a:lvl2pPr marL="1645920" indent="-731520" algn="l" defTabSz="3657600" rtl="0" eaLnBrk="1" latinLnBrk="0" hangingPunct="1">
        <a:lnSpc>
          <a:spcPct val="90000"/>
        </a:lnSpc>
        <a:spcBef>
          <a:spcPts val="800"/>
        </a:spcBef>
        <a:spcAft>
          <a:spcPts val="1600"/>
        </a:spcAft>
        <a:buClr>
          <a:schemeClr val="tx1"/>
        </a:buClr>
        <a:buFont typeface="Wingdings" pitchFamily="2" charset="2"/>
        <a:buChar char=""/>
        <a:defRPr sz="8000" kern="1200">
          <a:solidFill>
            <a:schemeClr val="tx1"/>
          </a:solidFill>
          <a:latin typeface="+mn-lt"/>
          <a:ea typeface="+mn-ea"/>
          <a:cs typeface="+mn-cs"/>
        </a:defRPr>
      </a:lvl2pPr>
      <a:lvl3pPr marL="2560320" indent="-731520" algn="l" defTabSz="3657600" rtl="0" eaLnBrk="1" latinLnBrk="0" hangingPunct="1">
        <a:lnSpc>
          <a:spcPct val="90000"/>
        </a:lnSpc>
        <a:spcBef>
          <a:spcPts val="800"/>
        </a:spcBef>
        <a:spcAft>
          <a:spcPts val="1600"/>
        </a:spcAft>
        <a:buClr>
          <a:schemeClr val="tx1"/>
        </a:buClr>
        <a:buFont typeface="Wingdings" pitchFamily="2" charset="2"/>
        <a:buChar char=""/>
        <a:defRPr sz="7200" kern="1200">
          <a:solidFill>
            <a:schemeClr val="tx1"/>
          </a:solidFill>
          <a:latin typeface="+mn-lt"/>
          <a:ea typeface="+mn-ea"/>
          <a:cs typeface="+mn-cs"/>
        </a:defRPr>
      </a:lvl3pPr>
      <a:lvl4pPr marL="3474720" indent="-731520" algn="l" defTabSz="3657600" rtl="0" eaLnBrk="1" latinLnBrk="0" hangingPunct="1">
        <a:lnSpc>
          <a:spcPct val="90000"/>
        </a:lnSpc>
        <a:spcBef>
          <a:spcPts val="800"/>
        </a:spcBef>
        <a:spcAft>
          <a:spcPts val="1600"/>
        </a:spcAft>
        <a:buClr>
          <a:schemeClr val="tx1"/>
        </a:buClr>
        <a:buFont typeface="Wingdings" pitchFamily="2" charset="2"/>
        <a:buChar char=""/>
        <a:defRPr sz="6400" kern="1200">
          <a:solidFill>
            <a:schemeClr val="tx1"/>
          </a:solidFill>
          <a:latin typeface="+mn-lt"/>
          <a:ea typeface="+mn-ea"/>
          <a:cs typeface="+mn-cs"/>
        </a:defRPr>
      </a:lvl4pPr>
      <a:lvl5pPr marL="4389120" indent="-731520" algn="l" defTabSz="3657600" rtl="0" eaLnBrk="1" latinLnBrk="0" hangingPunct="1">
        <a:lnSpc>
          <a:spcPct val="90000"/>
        </a:lnSpc>
        <a:spcBef>
          <a:spcPts val="800"/>
        </a:spcBef>
        <a:spcAft>
          <a:spcPts val="1600"/>
        </a:spcAft>
        <a:buClr>
          <a:schemeClr val="tx1"/>
        </a:buClr>
        <a:buFont typeface="Wingdings" pitchFamily="2" charset="2"/>
        <a:buChar char=""/>
        <a:defRPr sz="6400" kern="1200">
          <a:solidFill>
            <a:schemeClr val="tx1"/>
          </a:solidFill>
          <a:latin typeface="+mn-lt"/>
          <a:ea typeface="+mn-ea"/>
          <a:cs typeface="+mn-cs"/>
        </a:defRPr>
      </a:lvl5pPr>
      <a:lvl6pPr marL="5138400" indent="-914400" algn="l" defTabSz="3657600" rtl="0" eaLnBrk="1" latinLnBrk="0" hangingPunct="1">
        <a:lnSpc>
          <a:spcPct val="90000"/>
        </a:lnSpc>
        <a:spcBef>
          <a:spcPts val="800"/>
        </a:spcBef>
        <a:spcAft>
          <a:spcPts val="1600"/>
        </a:spcAft>
        <a:buClr>
          <a:schemeClr val="tx1"/>
        </a:buClr>
        <a:buFont typeface="Wingdings" pitchFamily="2" charset="2"/>
        <a:buChar char=""/>
        <a:defRPr sz="6400" kern="1200">
          <a:solidFill>
            <a:schemeClr val="tx1"/>
          </a:solidFill>
          <a:latin typeface="+mn-lt"/>
          <a:ea typeface="+mn-ea"/>
          <a:cs typeface="+mn-cs"/>
        </a:defRPr>
      </a:lvl6pPr>
      <a:lvl7pPr marL="5887200" indent="-914400" algn="l" defTabSz="3657600" rtl="0" eaLnBrk="1" latinLnBrk="0" hangingPunct="1">
        <a:lnSpc>
          <a:spcPct val="90000"/>
        </a:lnSpc>
        <a:spcBef>
          <a:spcPts val="800"/>
        </a:spcBef>
        <a:spcAft>
          <a:spcPts val="1600"/>
        </a:spcAft>
        <a:buClr>
          <a:schemeClr val="tx1"/>
        </a:buClr>
        <a:buFont typeface="Wingdings" pitchFamily="2" charset="2"/>
        <a:buChar char=""/>
        <a:defRPr sz="6400" kern="1200">
          <a:solidFill>
            <a:schemeClr val="tx1"/>
          </a:solidFill>
          <a:latin typeface="+mn-lt"/>
          <a:ea typeface="+mn-ea"/>
          <a:cs typeface="+mn-cs"/>
        </a:defRPr>
      </a:lvl7pPr>
      <a:lvl8pPr marL="6516000" indent="-914400" algn="l" defTabSz="3657600" rtl="0" eaLnBrk="1" latinLnBrk="0" hangingPunct="1">
        <a:lnSpc>
          <a:spcPct val="90000"/>
        </a:lnSpc>
        <a:spcBef>
          <a:spcPts val="800"/>
        </a:spcBef>
        <a:spcAft>
          <a:spcPts val="1600"/>
        </a:spcAft>
        <a:buClr>
          <a:schemeClr val="tx1"/>
        </a:buClr>
        <a:buFont typeface="Wingdings" pitchFamily="2" charset="2"/>
        <a:buChar char=""/>
        <a:defRPr sz="6400" kern="1200">
          <a:solidFill>
            <a:schemeClr val="tx1"/>
          </a:solidFill>
          <a:latin typeface="+mn-lt"/>
          <a:ea typeface="+mn-ea"/>
          <a:cs typeface="+mn-cs"/>
        </a:defRPr>
      </a:lvl8pPr>
      <a:lvl9pPr marL="7224800" indent="-914400" algn="l" defTabSz="3657600" rtl="0" eaLnBrk="1" latinLnBrk="0" hangingPunct="1">
        <a:lnSpc>
          <a:spcPct val="90000"/>
        </a:lnSpc>
        <a:spcBef>
          <a:spcPts val="800"/>
        </a:spcBef>
        <a:spcAft>
          <a:spcPts val="1600"/>
        </a:spcAft>
        <a:buClr>
          <a:schemeClr val="tx1"/>
        </a:buClr>
        <a:buFont typeface="Wingdings" pitchFamily="2" charset="2"/>
        <a:buChar char=""/>
        <a:defRPr sz="64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17" y="-165538"/>
            <a:ext cx="37080496" cy="27810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1" y="0"/>
            <a:ext cx="4441370" cy="2738845"/>
          </a:xfrm>
          <a:prstGeom prst="rect">
            <a:avLst/>
          </a:prstGeom>
        </p:spPr>
      </p:pic>
      <p:pic>
        <p:nvPicPr>
          <p:cNvPr id="7" name="Picture 6"/>
          <p:cNvPicPr>
            <a:picLocks noChangeAspect="1"/>
          </p:cNvPicPr>
          <p:nvPr/>
        </p:nvPicPr>
        <p:blipFill>
          <a:blip r:embed="rId4"/>
          <a:stretch>
            <a:fillRect/>
          </a:stretch>
        </p:blipFill>
        <p:spPr>
          <a:xfrm>
            <a:off x="27183515" y="0"/>
            <a:ext cx="9392485" cy="2738845"/>
          </a:xfrm>
          <a:prstGeom prst="rect">
            <a:avLst/>
          </a:prstGeom>
        </p:spPr>
      </p:pic>
      <p:pic>
        <p:nvPicPr>
          <p:cNvPr id="12" name="Picture 11"/>
          <p:cNvPicPr>
            <a:picLocks noChangeAspect="1"/>
          </p:cNvPicPr>
          <p:nvPr/>
        </p:nvPicPr>
        <p:blipFill>
          <a:blip r:embed="rId5"/>
          <a:stretch>
            <a:fillRect/>
          </a:stretch>
        </p:blipFill>
        <p:spPr>
          <a:xfrm>
            <a:off x="4441371" y="0"/>
            <a:ext cx="2045759" cy="2461846"/>
          </a:xfrm>
          <a:prstGeom prst="rect">
            <a:avLst/>
          </a:prstGeom>
        </p:spPr>
      </p:pic>
      <p:pic>
        <p:nvPicPr>
          <p:cNvPr id="14" name="Picture 13"/>
          <p:cNvPicPr>
            <a:picLocks noChangeAspect="1"/>
          </p:cNvPicPr>
          <p:nvPr/>
        </p:nvPicPr>
        <p:blipFill>
          <a:blip r:embed="rId6"/>
          <a:stretch>
            <a:fillRect/>
          </a:stretch>
        </p:blipFill>
        <p:spPr>
          <a:xfrm>
            <a:off x="6487130" y="0"/>
            <a:ext cx="1825162" cy="2461846"/>
          </a:xfrm>
          <a:prstGeom prst="rect">
            <a:avLst/>
          </a:prstGeom>
        </p:spPr>
      </p:pic>
      <p:pic>
        <p:nvPicPr>
          <p:cNvPr id="16" name="Picture 15"/>
          <p:cNvPicPr>
            <a:picLocks noChangeAspect="1"/>
          </p:cNvPicPr>
          <p:nvPr/>
        </p:nvPicPr>
        <p:blipFill>
          <a:blip r:embed="rId7"/>
          <a:stretch>
            <a:fillRect/>
          </a:stretch>
        </p:blipFill>
        <p:spPr>
          <a:xfrm>
            <a:off x="8312292" y="0"/>
            <a:ext cx="1814732" cy="2461846"/>
          </a:xfrm>
          <a:prstGeom prst="rect">
            <a:avLst/>
          </a:prstGeom>
        </p:spPr>
      </p:pic>
      <p:sp>
        <p:nvSpPr>
          <p:cNvPr id="17" name="TextBox 16"/>
          <p:cNvSpPr txBox="1"/>
          <p:nvPr/>
        </p:nvSpPr>
        <p:spPr>
          <a:xfrm>
            <a:off x="4387820" y="2461846"/>
            <a:ext cx="2045758" cy="276999"/>
          </a:xfrm>
          <a:prstGeom prst="rect">
            <a:avLst/>
          </a:prstGeom>
          <a:solidFill>
            <a:schemeClr val="tx1"/>
          </a:solidFill>
        </p:spPr>
        <p:txBody>
          <a:bodyPr wrap="square" rtlCol="0">
            <a:spAutoFit/>
          </a:bodyPr>
          <a:lstStyle/>
          <a:p>
            <a:pPr algn="ctr"/>
            <a:r>
              <a:rPr lang="en-US" sz="1200" b="1" dirty="0" smtClean="0">
                <a:solidFill>
                  <a:schemeClr val="bg2">
                    <a:lumMod val="75000"/>
                  </a:schemeClr>
                </a:solidFill>
              </a:rPr>
              <a:t>Adam Rose</a:t>
            </a:r>
            <a:endParaRPr lang="en-US" sz="1200" b="1" dirty="0">
              <a:solidFill>
                <a:schemeClr val="bg2">
                  <a:lumMod val="75000"/>
                </a:schemeClr>
              </a:solidFill>
            </a:endParaRPr>
          </a:p>
        </p:txBody>
      </p:sp>
      <p:sp>
        <p:nvSpPr>
          <p:cNvPr id="18" name="TextBox 17"/>
          <p:cNvSpPr txBox="1"/>
          <p:nvPr/>
        </p:nvSpPr>
        <p:spPr>
          <a:xfrm>
            <a:off x="8081266" y="2461846"/>
            <a:ext cx="2045758" cy="276999"/>
          </a:xfrm>
          <a:prstGeom prst="rect">
            <a:avLst/>
          </a:prstGeom>
          <a:solidFill>
            <a:schemeClr val="tx1"/>
          </a:solidFill>
        </p:spPr>
        <p:txBody>
          <a:bodyPr wrap="square" rtlCol="0">
            <a:spAutoFit/>
          </a:bodyPr>
          <a:lstStyle/>
          <a:p>
            <a:pPr algn="ctr"/>
            <a:r>
              <a:rPr lang="en-US" sz="1200" b="1" dirty="0" smtClean="0">
                <a:solidFill>
                  <a:schemeClr val="bg2">
                    <a:lumMod val="75000"/>
                  </a:schemeClr>
                </a:solidFill>
              </a:rPr>
              <a:t>Ben Felix</a:t>
            </a:r>
            <a:endParaRPr lang="en-US" sz="1200" b="1" dirty="0">
              <a:solidFill>
                <a:schemeClr val="bg2">
                  <a:lumMod val="75000"/>
                </a:schemeClr>
              </a:solidFill>
            </a:endParaRPr>
          </a:p>
        </p:txBody>
      </p:sp>
      <p:sp>
        <p:nvSpPr>
          <p:cNvPr id="19" name="TextBox 18"/>
          <p:cNvSpPr txBox="1"/>
          <p:nvPr/>
        </p:nvSpPr>
        <p:spPr>
          <a:xfrm>
            <a:off x="6319076" y="2461846"/>
            <a:ext cx="2045758" cy="276999"/>
          </a:xfrm>
          <a:prstGeom prst="rect">
            <a:avLst/>
          </a:prstGeom>
          <a:solidFill>
            <a:schemeClr val="tx1"/>
          </a:solidFill>
        </p:spPr>
        <p:txBody>
          <a:bodyPr wrap="square" rtlCol="0">
            <a:spAutoFit/>
          </a:bodyPr>
          <a:lstStyle/>
          <a:p>
            <a:pPr algn="ctr"/>
            <a:r>
              <a:rPr lang="en-US" sz="1200" b="1" dirty="0" smtClean="0">
                <a:solidFill>
                  <a:schemeClr val="bg2">
                    <a:lumMod val="75000"/>
                  </a:schemeClr>
                </a:solidFill>
              </a:rPr>
              <a:t>Jacob </a:t>
            </a:r>
            <a:r>
              <a:rPr lang="en-US" sz="1200" b="1" dirty="0" err="1" smtClean="0">
                <a:solidFill>
                  <a:schemeClr val="bg2">
                    <a:lumMod val="75000"/>
                  </a:schemeClr>
                </a:solidFill>
              </a:rPr>
              <a:t>Linford</a:t>
            </a:r>
            <a:endParaRPr lang="en-US" sz="1200" b="1" dirty="0">
              <a:solidFill>
                <a:schemeClr val="bg2">
                  <a:lumMod val="75000"/>
                </a:schemeClr>
              </a:solidFill>
            </a:endParaRPr>
          </a:p>
        </p:txBody>
      </p:sp>
      <p:pic>
        <p:nvPicPr>
          <p:cNvPr id="27" name="Picture 26"/>
          <p:cNvPicPr>
            <a:picLocks noChangeAspect="1"/>
          </p:cNvPicPr>
          <p:nvPr/>
        </p:nvPicPr>
        <p:blipFill>
          <a:blip r:embed="rId8"/>
          <a:stretch>
            <a:fillRect/>
          </a:stretch>
        </p:blipFill>
        <p:spPr>
          <a:xfrm>
            <a:off x="10127024" y="-3649"/>
            <a:ext cx="2746142" cy="2746142"/>
          </a:xfrm>
          <a:prstGeom prst="rect">
            <a:avLst/>
          </a:prstGeom>
        </p:spPr>
      </p:pic>
      <p:pic>
        <p:nvPicPr>
          <p:cNvPr id="30" name="Picture 29"/>
          <p:cNvPicPr>
            <a:picLocks noChangeAspect="1"/>
          </p:cNvPicPr>
          <p:nvPr/>
        </p:nvPicPr>
        <p:blipFill>
          <a:blip r:embed="rId9"/>
          <a:stretch>
            <a:fillRect/>
          </a:stretch>
        </p:blipFill>
        <p:spPr>
          <a:xfrm>
            <a:off x="12869852" y="-3649"/>
            <a:ext cx="14313663" cy="2742494"/>
          </a:xfrm>
          <a:prstGeom prst="rect">
            <a:avLst/>
          </a:prstGeom>
        </p:spPr>
      </p:pic>
      <p:sp>
        <p:nvSpPr>
          <p:cNvPr id="31" name="TextBox 30"/>
          <p:cNvSpPr txBox="1"/>
          <p:nvPr/>
        </p:nvSpPr>
        <p:spPr>
          <a:xfrm>
            <a:off x="0" y="2939321"/>
            <a:ext cx="36576000" cy="1569660"/>
          </a:xfrm>
          <a:prstGeom prst="rect">
            <a:avLst/>
          </a:prstGeom>
          <a:noFill/>
        </p:spPr>
        <p:txBody>
          <a:bodyPr wrap="square" rtlCol="0">
            <a:spAutoFit/>
          </a:bodyPr>
          <a:lstStyle/>
          <a:p>
            <a:pPr algn="ctr"/>
            <a:r>
              <a:rPr lang="en-US" sz="9600" b="1" dirty="0" smtClean="0">
                <a:solidFill>
                  <a:srgbClr val="002060"/>
                </a:solidFill>
                <a:latin typeface="+mj-lt"/>
                <a:ea typeface="Adobe Fan Heiti Std B" panose="020B0700000000000000" pitchFamily="34" charset="-128"/>
              </a:rPr>
              <a:t>Water Distribution Network Modelling for the City of Bluffdale</a:t>
            </a:r>
            <a:endParaRPr lang="en-US" sz="9600" b="1" dirty="0">
              <a:solidFill>
                <a:srgbClr val="002060"/>
              </a:solidFill>
              <a:latin typeface="+mj-lt"/>
              <a:ea typeface="Adobe Fan Heiti Std B" panose="020B0700000000000000" pitchFamily="34" charset="-128"/>
            </a:endParaRPr>
          </a:p>
        </p:txBody>
      </p:sp>
      <p:cxnSp>
        <p:nvCxnSpPr>
          <p:cNvPr id="33" name="Straight Connector 32"/>
          <p:cNvCxnSpPr/>
          <p:nvPr/>
        </p:nvCxnSpPr>
        <p:spPr>
          <a:xfrm>
            <a:off x="457200" y="4638525"/>
            <a:ext cx="35792229"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6040959"/>
            <a:ext cx="6030310" cy="8402300"/>
          </a:xfrm>
          <a:prstGeom prst="rect">
            <a:avLst/>
          </a:prstGeom>
          <a:solidFill>
            <a:schemeClr val="bg2">
              <a:lumMod val="50000"/>
            </a:schemeClr>
          </a:solidFill>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smtClean="0">
                <a:solidFill>
                  <a:schemeClr val="tx1"/>
                </a:solidFill>
              </a:rPr>
              <a:t>The City of Bluffdale contracted with </a:t>
            </a:r>
            <a:r>
              <a:rPr lang="en-US" sz="3600" dirty="0" err="1" smtClean="0">
                <a:solidFill>
                  <a:schemeClr val="tx1"/>
                </a:solidFill>
              </a:rPr>
              <a:t>Aquaveo</a:t>
            </a:r>
            <a:r>
              <a:rPr lang="en-US" sz="3600" dirty="0" smtClean="0">
                <a:solidFill>
                  <a:schemeClr val="tx1"/>
                </a:solidFill>
              </a:rPr>
              <a:t> to create a digital inventory of their water distribution and pressurized irrigation network. This project involved the development of an EPA NET model of the existing water distribution network and the development of numerical models of the water distribution system. The ultimate goal was to determine the pressure gradient throughout the city.</a:t>
            </a:r>
            <a:endParaRPr lang="en-US" sz="3600" dirty="0">
              <a:solidFill>
                <a:schemeClr val="tx1"/>
              </a:solidFill>
            </a:endParaRPr>
          </a:p>
        </p:txBody>
      </p:sp>
      <p:sp>
        <p:nvSpPr>
          <p:cNvPr id="35" name="Rectangle 34"/>
          <p:cNvSpPr/>
          <p:nvPr/>
        </p:nvSpPr>
        <p:spPr>
          <a:xfrm>
            <a:off x="457201" y="4987123"/>
            <a:ext cx="6500679" cy="9666515"/>
          </a:xfrm>
          <a:prstGeom prst="rect">
            <a:avLst/>
          </a:prstGeom>
          <a:no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21623" y="16124336"/>
            <a:ext cx="5994488" cy="7848302"/>
          </a:xfrm>
          <a:prstGeom prst="rect">
            <a:avLst/>
          </a:prstGeom>
          <a:solidFill>
            <a:schemeClr val="bg2">
              <a:lumMod val="50000"/>
            </a:schemeClr>
          </a:solidFill>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smtClean="0">
                <a:solidFill>
                  <a:schemeClr val="tx1"/>
                </a:solidFill>
              </a:rPr>
              <a:t>In order to create an accurate model of the Bluffdale water distribution network, several different software programs were used. Cody </a:t>
            </a:r>
            <a:r>
              <a:rPr lang="en-US" sz="3600" dirty="0" err="1" smtClean="0">
                <a:solidFill>
                  <a:schemeClr val="tx1"/>
                </a:solidFill>
              </a:rPr>
              <a:t>Alberts</a:t>
            </a:r>
            <a:r>
              <a:rPr lang="en-US" sz="3600" dirty="0" smtClean="0">
                <a:solidFill>
                  <a:schemeClr val="tx1"/>
                </a:solidFill>
              </a:rPr>
              <a:t> from </a:t>
            </a:r>
            <a:r>
              <a:rPr lang="en-US" sz="3600" dirty="0" err="1" smtClean="0">
                <a:solidFill>
                  <a:schemeClr val="tx1"/>
                </a:solidFill>
              </a:rPr>
              <a:t>Aquaveo</a:t>
            </a:r>
            <a:r>
              <a:rPr lang="en-US" sz="3600" dirty="0" smtClean="0">
                <a:solidFill>
                  <a:schemeClr val="tx1"/>
                </a:solidFill>
              </a:rPr>
              <a:t> previously surveyed </a:t>
            </a:r>
            <a:r>
              <a:rPr lang="en-US" sz="3600" dirty="0" err="1" smtClean="0">
                <a:solidFill>
                  <a:schemeClr val="tx1"/>
                </a:solidFill>
              </a:rPr>
              <a:t>Bluffdale’s</a:t>
            </a:r>
            <a:r>
              <a:rPr lang="en-US" sz="3600" dirty="0" smtClean="0">
                <a:solidFill>
                  <a:schemeClr val="tx1"/>
                </a:solidFill>
              </a:rPr>
              <a:t> water network, plotted the pipes and nodes in </a:t>
            </a:r>
            <a:r>
              <a:rPr lang="en-US" sz="3600" dirty="0" err="1" smtClean="0">
                <a:solidFill>
                  <a:schemeClr val="tx1"/>
                </a:solidFill>
              </a:rPr>
              <a:t>ArcMap</a:t>
            </a:r>
            <a:r>
              <a:rPr lang="en-US" sz="3600" dirty="0" smtClean="0">
                <a:solidFill>
                  <a:schemeClr val="tx1"/>
                </a:solidFill>
              </a:rPr>
              <a:t> and included most of the pipe and node attributes. Excel, </a:t>
            </a:r>
            <a:r>
              <a:rPr lang="en-US" sz="3600" dirty="0" err="1" smtClean="0">
                <a:solidFill>
                  <a:schemeClr val="tx1"/>
                </a:solidFill>
              </a:rPr>
              <a:t>ArcMap</a:t>
            </a:r>
            <a:r>
              <a:rPr lang="en-US" sz="3600" dirty="0" smtClean="0">
                <a:solidFill>
                  <a:schemeClr val="tx1"/>
                </a:solidFill>
              </a:rPr>
              <a:t>, and QGIS were then used to process the data in a format that would work in EPA NET.   </a:t>
            </a:r>
            <a:endParaRPr lang="en-US" sz="3600" dirty="0">
              <a:solidFill>
                <a:schemeClr val="tx1"/>
              </a:solidFill>
            </a:endParaRPr>
          </a:p>
        </p:txBody>
      </p:sp>
      <p:sp>
        <p:nvSpPr>
          <p:cNvPr id="37" name="Rectangle 36"/>
          <p:cNvSpPr/>
          <p:nvPr/>
        </p:nvSpPr>
        <p:spPr>
          <a:xfrm>
            <a:off x="457201" y="15063213"/>
            <a:ext cx="6500680" cy="10611427"/>
          </a:xfrm>
          <a:prstGeom prst="rect">
            <a:avLst/>
          </a:prstGeom>
          <a:no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9186213" y="13582222"/>
            <a:ext cx="6769290" cy="12280285"/>
          </a:xfrm>
          <a:prstGeom prst="rect">
            <a:avLst/>
          </a:prstGeom>
          <a:solidFill>
            <a:schemeClr val="bg2">
              <a:lumMod val="50000"/>
            </a:schemeClr>
          </a:solidFill>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smtClean="0">
                <a:solidFill>
                  <a:schemeClr val="tx1"/>
                </a:solidFill>
              </a:rPr>
              <a:t>Before the data was processed and the model made, several assumptions were made in regards to each node’s elevation, reservoir head values, each pipe’s roughness coefficient, and some missing pipe diameters. Water usage patterns (like the one shown below) were also used for different kinds of buildings  in the city.</a:t>
            </a:r>
            <a:endParaRPr lang="en-US" sz="3600" dirty="0">
              <a:solidFill>
                <a:schemeClr val="tx1"/>
              </a:solidFill>
            </a:endParaRPr>
          </a:p>
          <a:p>
            <a:endParaRPr lang="en-US" sz="3600" dirty="0" smtClean="0">
              <a:solidFill>
                <a:schemeClr val="tx1"/>
              </a:solidFill>
            </a:endParaRPr>
          </a:p>
          <a:p>
            <a:endParaRPr lang="en-US" sz="3600" dirty="0">
              <a:solidFill>
                <a:schemeClr val="tx1"/>
              </a:solidFill>
            </a:endParaRPr>
          </a:p>
          <a:p>
            <a:endParaRPr lang="en-US" sz="3600" dirty="0" smtClean="0">
              <a:solidFill>
                <a:schemeClr val="tx1"/>
              </a:solidFill>
            </a:endParaRPr>
          </a:p>
          <a:p>
            <a:endParaRPr lang="en-US" sz="3600" dirty="0" smtClean="0">
              <a:solidFill>
                <a:schemeClr val="tx1"/>
              </a:solidFill>
            </a:endParaRPr>
          </a:p>
          <a:p>
            <a:endParaRPr lang="en-US" sz="3600" dirty="0">
              <a:solidFill>
                <a:schemeClr val="tx1"/>
              </a:solidFill>
            </a:endParaRPr>
          </a:p>
          <a:p>
            <a:r>
              <a:rPr lang="en-US" sz="3600" dirty="0" smtClean="0">
                <a:solidFill>
                  <a:schemeClr val="tx1"/>
                </a:solidFill>
              </a:rPr>
              <a:t>After the water network data was processed, a file was loaded into EPA NET and the pressure for each node in the system was determined.  A map showing the pressure gradient throughout the city is shown to the left.</a:t>
            </a:r>
            <a:endParaRPr lang="en-US" sz="3600" dirty="0">
              <a:solidFill>
                <a:schemeClr val="tx1"/>
              </a:solidFill>
            </a:endParaRPr>
          </a:p>
        </p:txBody>
      </p:sp>
      <p:sp>
        <p:nvSpPr>
          <p:cNvPr id="43" name="Rectangle 42"/>
          <p:cNvSpPr/>
          <p:nvPr/>
        </p:nvSpPr>
        <p:spPr>
          <a:xfrm>
            <a:off x="28925757" y="12472846"/>
            <a:ext cx="7254703" cy="13603320"/>
          </a:xfrm>
          <a:prstGeom prst="rect">
            <a:avLst/>
          </a:prstGeom>
          <a:no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9197738" y="6031488"/>
            <a:ext cx="6718027" cy="2862322"/>
          </a:xfrm>
          <a:prstGeom prst="rect">
            <a:avLst/>
          </a:prstGeom>
          <a:solidFill>
            <a:schemeClr val="bg2">
              <a:lumMod val="50000"/>
            </a:schemeClr>
          </a:solidFill>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smtClean="0">
                <a:solidFill>
                  <a:schemeClr val="tx1"/>
                </a:solidFill>
              </a:rPr>
              <a:t>Because the model was for the entire City of Bluffdale, a large amount of data processing was required.   </a:t>
            </a:r>
          </a:p>
          <a:p>
            <a:r>
              <a:rPr lang="en-US" sz="3600" dirty="0" smtClean="0">
                <a:solidFill>
                  <a:schemeClr val="tx1"/>
                </a:solidFill>
              </a:rPr>
              <a:t>The model included:</a:t>
            </a:r>
          </a:p>
        </p:txBody>
      </p:sp>
      <p:sp>
        <p:nvSpPr>
          <p:cNvPr id="45" name="Rectangle 44"/>
          <p:cNvSpPr/>
          <p:nvPr/>
        </p:nvSpPr>
        <p:spPr>
          <a:xfrm>
            <a:off x="28925757" y="4980040"/>
            <a:ext cx="7254703" cy="7064816"/>
          </a:xfrm>
          <a:prstGeom prst="rect">
            <a:avLst/>
          </a:prstGeom>
          <a:no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57200" y="26407084"/>
            <a:ext cx="35792229" cy="923330"/>
          </a:xfrm>
          <a:prstGeom prst="rect">
            <a:avLst/>
          </a:prstGeom>
          <a:noFill/>
        </p:spPr>
        <p:txBody>
          <a:bodyPr wrap="square" rtlCol="0">
            <a:spAutoFit/>
          </a:bodyPr>
          <a:lstStyle/>
          <a:p>
            <a:pPr algn="ctr"/>
            <a:r>
              <a:rPr lang="en-US" sz="5400" b="1" dirty="0" smtClean="0">
                <a:solidFill>
                  <a:srgbClr val="002060"/>
                </a:solidFill>
              </a:rPr>
              <a:t>Special thanks to Aquaveo contact Cody </a:t>
            </a:r>
            <a:r>
              <a:rPr lang="en-US" sz="5400" b="1" dirty="0" err="1" smtClean="0">
                <a:solidFill>
                  <a:srgbClr val="002060"/>
                </a:solidFill>
              </a:rPr>
              <a:t>Alberts</a:t>
            </a:r>
            <a:r>
              <a:rPr lang="en-US" sz="5400" b="1" dirty="0" smtClean="0">
                <a:solidFill>
                  <a:srgbClr val="002060"/>
                </a:solidFill>
              </a:rPr>
              <a:t>, graduate mentor Justin Relitz, and faculty mentor Wood Miller</a:t>
            </a:r>
            <a:endParaRPr lang="en-US" sz="5400" b="1" dirty="0">
              <a:solidFill>
                <a:srgbClr val="002060"/>
              </a:solidFill>
            </a:endParaRPr>
          </a:p>
        </p:txBody>
      </p:sp>
      <p:sp>
        <p:nvSpPr>
          <p:cNvPr id="28" name="TextBox 27"/>
          <p:cNvSpPr txBox="1"/>
          <p:nvPr/>
        </p:nvSpPr>
        <p:spPr>
          <a:xfrm>
            <a:off x="29197738" y="8894109"/>
            <a:ext cx="6718027" cy="2862322"/>
          </a:xfrm>
          <a:prstGeom prst="rect">
            <a:avLst/>
          </a:prstGeom>
          <a:solidFill>
            <a:schemeClr val="bg2">
              <a:lumMod val="50000"/>
            </a:schemeClr>
          </a:solidFill>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numCol="1" rtlCol="0">
            <a:spAutoFit/>
          </a:bodyPr>
          <a:lstStyle/>
          <a:p>
            <a:pPr marL="685800" indent="-685800">
              <a:buFont typeface="Arial" panose="020B0604020202020204" pitchFamily="34" charset="0"/>
              <a:buChar char="•"/>
            </a:pPr>
            <a:r>
              <a:rPr lang="en-US" sz="3600" dirty="0" smtClean="0">
                <a:solidFill>
                  <a:schemeClr val="tx1"/>
                </a:solidFill>
              </a:rPr>
              <a:t>3692 Junctions</a:t>
            </a:r>
          </a:p>
          <a:p>
            <a:pPr marL="685800" indent="-685800">
              <a:buFont typeface="Arial" panose="020B0604020202020204" pitchFamily="34" charset="0"/>
              <a:buChar char="•"/>
            </a:pPr>
            <a:r>
              <a:rPr lang="en-US" sz="3600" dirty="0" smtClean="0">
                <a:solidFill>
                  <a:schemeClr val="tx1"/>
                </a:solidFill>
              </a:rPr>
              <a:t>3790 Pipes</a:t>
            </a:r>
          </a:p>
          <a:p>
            <a:pPr marL="685800" indent="-685800">
              <a:buFont typeface="Arial" panose="020B0604020202020204" pitchFamily="34" charset="0"/>
              <a:buChar char="•"/>
            </a:pPr>
            <a:r>
              <a:rPr lang="en-US" sz="3600" dirty="0" smtClean="0">
                <a:solidFill>
                  <a:schemeClr val="tx1"/>
                </a:solidFill>
              </a:rPr>
              <a:t>7 Valves</a:t>
            </a:r>
          </a:p>
          <a:p>
            <a:pPr marL="685800" indent="-685800">
              <a:buFont typeface="Arial" panose="020B0604020202020204" pitchFamily="34" charset="0"/>
              <a:buChar char="•"/>
            </a:pPr>
            <a:r>
              <a:rPr lang="en-US" sz="3600" dirty="0" smtClean="0">
                <a:solidFill>
                  <a:schemeClr val="tx1"/>
                </a:solidFill>
              </a:rPr>
              <a:t>1 Tank</a:t>
            </a:r>
          </a:p>
          <a:p>
            <a:pPr marL="685800" indent="-685800">
              <a:buFont typeface="Arial" panose="020B0604020202020204" pitchFamily="34" charset="0"/>
              <a:buChar char="•"/>
            </a:pPr>
            <a:r>
              <a:rPr lang="en-US" sz="3600" dirty="0" smtClean="0">
                <a:solidFill>
                  <a:schemeClr val="tx1"/>
                </a:solidFill>
              </a:rPr>
              <a:t>1 Pump</a:t>
            </a:r>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1623" y="23968070"/>
            <a:ext cx="5994487" cy="1349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11">
            <a:extLst>
              <a:ext uri="{28A0092B-C50C-407E-A947-70E740481C1C}">
                <a14:useLocalDpi xmlns:a14="http://schemas.microsoft.com/office/drawing/2010/main" val="0"/>
              </a:ext>
            </a:extLst>
          </a:blip>
          <a:srcRect t="12840" b="15424"/>
          <a:stretch/>
        </p:blipFill>
        <p:spPr bwMode="auto">
          <a:xfrm>
            <a:off x="29953821" y="19198147"/>
            <a:ext cx="5198574" cy="261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7635799" y="4969444"/>
            <a:ext cx="20806136" cy="20893063"/>
          </a:xfrm>
          <a:prstGeom prst="rect">
            <a:avLst/>
          </a:prstGeom>
          <a:no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85800" y="5183102"/>
            <a:ext cx="6030310" cy="865823"/>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9186213" y="12721320"/>
            <a:ext cx="6769290" cy="865823"/>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9197737" y="5175136"/>
            <a:ext cx="6718027" cy="865823"/>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21623" y="15258513"/>
            <a:ext cx="5994487" cy="865823"/>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04187" y="5030152"/>
            <a:ext cx="5982943" cy="923330"/>
          </a:xfrm>
          <a:prstGeom prst="rect">
            <a:avLst/>
          </a:prstGeom>
          <a:solidFill>
            <a:schemeClr val="bg2">
              <a:lumMod val="60000"/>
              <a:lumOff val="40000"/>
            </a:schemeClr>
          </a:solidFill>
          <a:ln>
            <a:solidFill>
              <a:schemeClr val="bg2">
                <a:lumMod val="60000"/>
                <a:lumOff val="40000"/>
              </a:schemeClr>
            </a:solidFill>
          </a:ln>
        </p:spPr>
        <p:txBody>
          <a:bodyPr wrap="square" rtlCol="0">
            <a:spAutoFit/>
          </a:bodyPr>
          <a:lstStyle/>
          <a:p>
            <a:r>
              <a:rPr lang="en-US" sz="5400" dirty="0" smtClean="0">
                <a:solidFill>
                  <a:srgbClr val="002060"/>
                </a:solidFill>
              </a:rPr>
              <a:t>Project Description</a:t>
            </a:r>
            <a:endParaRPr lang="en-US" sz="5400" dirty="0">
              <a:solidFill>
                <a:srgbClr val="002060"/>
              </a:solidFill>
            </a:endParaRPr>
          </a:p>
        </p:txBody>
      </p:sp>
      <p:sp>
        <p:nvSpPr>
          <p:cNvPr id="41" name="TextBox 40"/>
          <p:cNvSpPr txBox="1"/>
          <p:nvPr/>
        </p:nvSpPr>
        <p:spPr>
          <a:xfrm>
            <a:off x="28967521" y="12534655"/>
            <a:ext cx="6725977" cy="923330"/>
          </a:xfrm>
          <a:prstGeom prst="rect">
            <a:avLst/>
          </a:prstGeom>
          <a:solidFill>
            <a:schemeClr val="bg2">
              <a:lumMod val="60000"/>
              <a:lumOff val="40000"/>
            </a:schemeClr>
          </a:solidFill>
          <a:ln>
            <a:solidFill>
              <a:schemeClr val="bg2">
                <a:lumMod val="60000"/>
                <a:lumOff val="40000"/>
              </a:schemeClr>
            </a:solidFill>
          </a:ln>
        </p:spPr>
        <p:txBody>
          <a:bodyPr wrap="square" rtlCol="0">
            <a:spAutoFit/>
          </a:bodyPr>
          <a:lstStyle/>
          <a:p>
            <a:r>
              <a:rPr lang="en-US" sz="5400" dirty="0" smtClean="0">
                <a:solidFill>
                  <a:srgbClr val="002060"/>
                </a:solidFill>
              </a:rPr>
              <a:t>Solution</a:t>
            </a:r>
            <a:endParaRPr lang="en-US" sz="5400" dirty="0">
              <a:solidFill>
                <a:srgbClr val="002060"/>
              </a:solidFill>
            </a:endParaRPr>
          </a:p>
        </p:txBody>
      </p:sp>
      <p:sp>
        <p:nvSpPr>
          <p:cNvPr id="46" name="TextBox 45"/>
          <p:cNvSpPr txBox="1"/>
          <p:nvPr/>
        </p:nvSpPr>
        <p:spPr>
          <a:xfrm>
            <a:off x="28980427" y="5016113"/>
            <a:ext cx="6713071" cy="923330"/>
          </a:xfrm>
          <a:prstGeom prst="rect">
            <a:avLst/>
          </a:prstGeom>
          <a:solidFill>
            <a:schemeClr val="bg2">
              <a:lumMod val="60000"/>
              <a:lumOff val="40000"/>
            </a:schemeClr>
          </a:solidFill>
          <a:ln>
            <a:solidFill>
              <a:schemeClr val="bg2">
                <a:lumMod val="60000"/>
                <a:lumOff val="40000"/>
              </a:schemeClr>
            </a:solidFill>
          </a:ln>
        </p:spPr>
        <p:txBody>
          <a:bodyPr wrap="square" rtlCol="0">
            <a:spAutoFit/>
          </a:bodyPr>
          <a:lstStyle/>
          <a:p>
            <a:r>
              <a:rPr lang="en-US" sz="5400" dirty="0" smtClean="0">
                <a:solidFill>
                  <a:srgbClr val="002060"/>
                </a:solidFill>
              </a:rPr>
              <a:t>Model Extent</a:t>
            </a:r>
            <a:endParaRPr lang="en-US" sz="5400" dirty="0">
              <a:solidFill>
                <a:srgbClr val="002060"/>
              </a:solidFill>
            </a:endParaRPr>
          </a:p>
        </p:txBody>
      </p:sp>
      <p:sp>
        <p:nvSpPr>
          <p:cNvPr id="48" name="TextBox 47"/>
          <p:cNvSpPr txBox="1"/>
          <p:nvPr/>
        </p:nvSpPr>
        <p:spPr>
          <a:xfrm>
            <a:off x="492746" y="15103356"/>
            <a:ext cx="5994384" cy="923330"/>
          </a:xfrm>
          <a:prstGeom prst="rect">
            <a:avLst/>
          </a:prstGeom>
          <a:solidFill>
            <a:schemeClr val="bg2">
              <a:lumMod val="60000"/>
              <a:lumOff val="40000"/>
            </a:schemeClr>
          </a:solidFill>
          <a:ln>
            <a:solidFill>
              <a:schemeClr val="bg2">
                <a:lumMod val="60000"/>
                <a:lumOff val="40000"/>
              </a:schemeClr>
            </a:solidFill>
          </a:ln>
        </p:spPr>
        <p:txBody>
          <a:bodyPr wrap="square" rtlCol="0">
            <a:spAutoFit/>
          </a:bodyPr>
          <a:lstStyle/>
          <a:p>
            <a:r>
              <a:rPr lang="en-US" sz="5400" dirty="0" smtClean="0">
                <a:solidFill>
                  <a:srgbClr val="002060"/>
                </a:solidFill>
              </a:rPr>
              <a:t>Software</a:t>
            </a:r>
            <a:endParaRPr lang="en-US" sz="5400" dirty="0">
              <a:solidFill>
                <a:srgbClr val="002060"/>
              </a:solidFill>
            </a:endParaRPr>
          </a:p>
        </p:txBody>
      </p:sp>
      <p:pic>
        <p:nvPicPr>
          <p:cNvPr id="5" name="Picture 4"/>
          <p:cNvPicPr>
            <a:picLocks noChangeAspect="1"/>
          </p:cNvPicPr>
          <p:nvPr/>
        </p:nvPicPr>
        <p:blipFill rotWithShape="1">
          <a:blip r:embed="rId12"/>
          <a:srcRect t="2444" b="5598"/>
          <a:stretch/>
        </p:blipFill>
        <p:spPr>
          <a:xfrm>
            <a:off x="7832759" y="6798812"/>
            <a:ext cx="20413679" cy="18875828"/>
          </a:xfrm>
          <a:prstGeom prst="rect">
            <a:avLst/>
          </a:prstGeom>
        </p:spPr>
      </p:pic>
      <p:sp>
        <p:nvSpPr>
          <p:cNvPr id="49" name="Rectangle 48"/>
          <p:cNvSpPr/>
          <p:nvPr/>
        </p:nvSpPr>
        <p:spPr>
          <a:xfrm>
            <a:off x="9219658" y="16124336"/>
            <a:ext cx="6500679" cy="8119276"/>
          </a:xfrm>
          <a:prstGeom prst="rect">
            <a:avLst/>
          </a:prstGeom>
          <a:no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35886" y="16470723"/>
            <a:ext cx="5845628" cy="7537961"/>
          </a:xfrm>
          <a:prstGeom prst="rect">
            <a:avLst/>
          </a:prstGeom>
          <a:solidFill>
            <a:schemeClr val="bg2">
              <a:lumMod val="60000"/>
              <a:lumOff val="40000"/>
            </a:schemeClr>
          </a:solidFill>
        </p:spPr>
        <p:txBody>
          <a:bodyPr wrap="square" rtlCol="0">
            <a:spAutoFit/>
          </a:bodyPr>
          <a:lstStyle/>
          <a:p>
            <a:pPr algn="ctr"/>
            <a:r>
              <a:rPr lang="en-US" dirty="0" smtClean="0">
                <a:solidFill>
                  <a:srgbClr val="002060"/>
                </a:solidFill>
                <a:latin typeface="Calibri" panose="020F0502020204030204" pitchFamily="34" charset="0"/>
              </a:rPr>
              <a:t>Legend</a:t>
            </a:r>
          </a:p>
          <a:p>
            <a:r>
              <a:rPr lang="en-US" dirty="0" smtClean="0">
                <a:solidFill>
                  <a:srgbClr val="002060"/>
                </a:solidFill>
                <a:latin typeface="Calibri" panose="020F0502020204030204" pitchFamily="34" charset="0"/>
              </a:rPr>
              <a:t>Pressure (psi)</a:t>
            </a:r>
          </a:p>
          <a:p>
            <a:r>
              <a:rPr lang="en-US" dirty="0">
                <a:solidFill>
                  <a:srgbClr val="002060"/>
                </a:solidFill>
                <a:latin typeface="Calibri" panose="020F0502020204030204" pitchFamily="34" charset="0"/>
              </a:rPr>
              <a:t> </a:t>
            </a:r>
            <a:r>
              <a:rPr lang="en-US" dirty="0" smtClean="0">
                <a:solidFill>
                  <a:srgbClr val="002060"/>
                </a:solidFill>
                <a:latin typeface="Calibri" panose="020F0502020204030204" pitchFamily="34" charset="0"/>
              </a:rPr>
              <a:t>      0-55.29</a:t>
            </a:r>
          </a:p>
          <a:p>
            <a:r>
              <a:rPr lang="en-US" dirty="0">
                <a:solidFill>
                  <a:srgbClr val="002060"/>
                </a:solidFill>
                <a:latin typeface="Calibri" panose="020F0502020204030204" pitchFamily="34" charset="0"/>
              </a:rPr>
              <a:t> </a:t>
            </a:r>
            <a:r>
              <a:rPr lang="en-US" dirty="0" smtClean="0">
                <a:solidFill>
                  <a:srgbClr val="002060"/>
                </a:solidFill>
                <a:latin typeface="Calibri" panose="020F0502020204030204" pitchFamily="34" charset="0"/>
              </a:rPr>
              <a:t>      55.29-85.15</a:t>
            </a:r>
          </a:p>
          <a:p>
            <a:r>
              <a:rPr lang="en-US" dirty="0">
                <a:solidFill>
                  <a:srgbClr val="002060"/>
                </a:solidFill>
                <a:latin typeface="Calibri" panose="020F0502020204030204" pitchFamily="34" charset="0"/>
              </a:rPr>
              <a:t> </a:t>
            </a:r>
            <a:r>
              <a:rPr lang="en-US" dirty="0" smtClean="0">
                <a:solidFill>
                  <a:srgbClr val="002060"/>
                </a:solidFill>
                <a:latin typeface="Calibri" panose="020F0502020204030204" pitchFamily="34" charset="0"/>
              </a:rPr>
              <a:t>      85.15-112.1</a:t>
            </a:r>
          </a:p>
          <a:p>
            <a:r>
              <a:rPr lang="en-US" dirty="0">
                <a:solidFill>
                  <a:srgbClr val="002060"/>
                </a:solidFill>
                <a:latin typeface="Calibri" panose="020F0502020204030204" pitchFamily="34" charset="0"/>
              </a:rPr>
              <a:t> </a:t>
            </a:r>
            <a:r>
              <a:rPr lang="en-US" dirty="0" smtClean="0">
                <a:solidFill>
                  <a:srgbClr val="002060"/>
                </a:solidFill>
                <a:latin typeface="Calibri" panose="020F0502020204030204" pitchFamily="34" charset="0"/>
              </a:rPr>
              <a:t>      112.1-167.75</a:t>
            </a:r>
          </a:p>
          <a:p>
            <a:r>
              <a:rPr lang="en-US" dirty="0">
                <a:solidFill>
                  <a:srgbClr val="002060"/>
                </a:solidFill>
                <a:latin typeface="Calibri" panose="020F0502020204030204" pitchFamily="34" charset="0"/>
              </a:rPr>
              <a:t> </a:t>
            </a:r>
            <a:r>
              <a:rPr lang="en-US" dirty="0" smtClean="0">
                <a:solidFill>
                  <a:srgbClr val="002060"/>
                </a:solidFill>
                <a:latin typeface="Calibri" panose="020F0502020204030204" pitchFamily="34" charset="0"/>
              </a:rPr>
              <a:t>      &gt;167.75</a:t>
            </a:r>
          </a:p>
          <a:p>
            <a:r>
              <a:rPr lang="en-US" dirty="0">
                <a:solidFill>
                  <a:srgbClr val="002060"/>
                </a:solidFill>
              </a:rPr>
              <a:t> </a:t>
            </a:r>
            <a:r>
              <a:rPr lang="en-US" dirty="0" smtClean="0">
                <a:solidFill>
                  <a:srgbClr val="002060"/>
                </a:solidFill>
              </a:rPr>
              <a:t>      </a:t>
            </a:r>
            <a:r>
              <a:rPr lang="en-US" dirty="0" smtClean="0">
                <a:solidFill>
                  <a:srgbClr val="002060"/>
                </a:solidFill>
                <a:latin typeface="Calibri" panose="020F0502020204030204" pitchFamily="34" charset="0"/>
              </a:rPr>
              <a:t>Pipes</a:t>
            </a:r>
          </a:p>
        </p:txBody>
      </p:sp>
      <p:sp>
        <p:nvSpPr>
          <p:cNvPr id="11" name="Oval 10"/>
          <p:cNvSpPr/>
          <p:nvPr/>
        </p:nvSpPr>
        <p:spPr>
          <a:xfrm>
            <a:off x="9620838" y="22103197"/>
            <a:ext cx="1012371" cy="923330"/>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0020803" y="18886331"/>
            <a:ext cx="212439" cy="228845"/>
          </a:xfrm>
          <a:prstGeom prst="ellipse">
            <a:avLst/>
          </a:prstGeom>
          <a:solidFill>
            <a:srgbClr val="0808E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flipV="1">
            <a:off x="9916636" y="19702706"/>
            <a:ext cx="387975" cy="395787"/>
          </a:xfrm>
          <a:prstGeom prst="ellipse">
            <a:avLst/>
          </a:prstGeom>
          <a:solidFill>
            <a:srgbClr val="2FF9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9857532" y="20515304"/>
            <a:ext cx="506185" cy="461665"/>
          </a:xfrm>
          <a:prstGeom prst="ellipse">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796741" y="21331628"/>
            <a:ext cx="627769" cy="609504"/>
          </a:xfrm>
          <a:prstGeom prst="ellipse">
            <a:avLst/>
          </a:prstGeom>
          <a:solidFill>
            <a:srgbClr val="EC9E0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9857532" y="23517602"/>
            <a:ext cx="608985" cy="2"/>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832758" y="5175136"/>
            <a:ext cx="20413679" cy="160829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081266" y="5470477"/>
            <a:ext cx="19880123" cy="1200329"/>
          </a:xfrm>
          <a:prstGeom prst="rect">
            <a:avLst/>
          </a:prstGeom>
          <a:noFill/>
        </p:spPr>
        <p:txBody>
          <a:bodyPr wrap="square" rtlCol="0">
            <a:spAutoFit/>
          </a:bodyPr>
          <a:lstStyle/>
          <a:p>
            <a:pPr algn="ctr"/>
            <a:r>
              <a:rPr lang="en-US" sz="7200" dirty="0" smtClean="0"/>
              <a:t>Bluffdale Water Network Pressure </a:t>
            </a:r>
            <a:endParaRPr lang="en-US" sz="7200" dirty="0"/>
          </a:p>
        </p:txBody>
      </p:sp>
    </p:spTree>
    <p:extLst>
      <p:ext uri="{BB962C8B-B14F-4D97-AF65-F5344CB8AC3E}">
        <p14:creationId xmlns:p14="http://schemas.microsoft.com/office/powerpoint/2010/main" val="3598901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171</TotalTime>
  <Words>328</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Fan Heiti Std B</vt:lpstr>
      <vt:lpstr>Arial</vt:lpstr>
      <vt:lpstr>Calibri</vt:lpstr>
      <vt:lpstr>Corbel</vt:lpstr>
      <vt:lpstr>Wingdings</vt:lpstr>
      <vt:lpstr>Banded</vt:lpstr>
      <vt:lpstr>PowerPoint Presentation</vt:lpstr>
    </vt:vector>
  </TitlesOfParts>
  <Company>BYU CAEDM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Faulkner Felix</dc:creator>
  <cp:lastModifiedBy>Benjamin Faulkner Felix</cp:lastModifiedBy>
  <cp:revision>21</cp:revision>
  <dcterms:created xsi:type="dcterms:W3CDTF">2015-04-06T16:48:04Z</dcterms:created>
  <dcterms:modified xsi:type="dcterms:W3CDTF">2015-04-10T17:35:10Z</dcterms:modified>
</cp:coreProperties>
</file>