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186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095" algn="l" defTabSz="3072186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186" algn="l" defTabSz="3072186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280" algn="l" defTabSz="3072186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375" algn="l" defTabSz="3072186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469" algn="l" defTabSz="3072186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6561" algn="l" defTabSz="3072186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2655" algn="l" defTabSz="3072186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8750" algn="l" defTabSz="3072186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4660"/>
  </p:normalViewPr>
  <p:slideViewPr>
    <p:cSldViewPr snapToGrid="0">
      <p:cViewPr>
        <p:scale>
          <a:sx n="20" d="100"/>
          <a:sy n="20" d="100"/>
        </p:scale>
        <p:origin x="-1984" y="-264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4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5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8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1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1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0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31F7-0B19-41E2-AAFE-6F831FE727B9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88181-6CC3-436B-AB61-B45170C1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6576000" cy="27432000"/>
          </a:xfrm>
          <a:prstGeom prst="rect">
            <a:avLst/>
          </a:prstGeom>
          <a:blipFill dpi="0" rotWithShape="1"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5009" y="202605"/>
            <a:ext cx="350259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ambria" panose="02040503050406030204" pitchFamily="18" charset="0"/>
              </a:rPr>
              <a:t>LDS Temple Window Study</a:t>
            </a:r>
          </a:p>
          <a:p>
            <a:pPr algn="ctr"/>
            <a:r>
              <a:rPr lang="en-US" sz="5400" dirty="0">
                <a:latin typeface="Cambria" panose="02040503050406030204" pitchFamily="18" charset="0"/>
              </a:rPr>
              <a:t>Jayson Taylor, Christian Cano, Colter Lund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65044" y="12405734"/>
            <a:ext cx="1248936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17444" y="12558134"/>
            <a:ext cx="1248936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6008" y="1169634"/>
            <a:ext cx="12470451" cy="12261558"/>
            <a:chOff x="318661" y="1533562"/>
            <a:chExt cx="4156817" cy="3610348"/>
          </a:xfrm>
        </p:grpSpPr>
        <p:grpSp>
          <p:nvGrpSpPr>
            <p:cNvPr id="7" name="Group 6"/>
            <p:cNvGrpSpPr/>
            <p:nvPr/>
          </p:nvGrpSpPr>
          <p:grpSpPr>
            <a:xfrm>
              <a:off x="479967" y="2337814"/>
              <a:ext cx="3995511" cy="2806096"/>
              <a:chOff x="371708" y="866000"/>
              <a:chExt cx="3995511" cy="280609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43316" y="2415173"/>
                <a:ext cx="1088793" cy="3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Cambria" panose="02040503050406030204" pitchFamily="18" charset="0"/>
                  </a:rPr>
                  <a:t>Professional Engineer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40575" y="2152271"/>
                <a:ext cx="1894036" cy="172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Cambria" panose="02040503050406030204" pitchFamily="18" charset="0"/>
                  </a:rPr>
                  <a:t>General Contractor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61170" y="2841465"/>
                <a:ext cx="1248936" cy="172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Cambria" panose="02040503050406030204" pitchFamily="18" charset="0"/>
                  </a:rPr>
                  <a:t>Window Glazier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45373" y="1508759"/>
                <a:ext cx="1248936" cy="172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Cambria" panose="02040503050406030204" pitchFamily="18" charset="0"/>
                  </a:rPr>
                  <a:t>Architect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1708" y="866000"/>
                <a:ext cx="3631580" cy="172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Cambria" panose="02040503050406030204" pitchFamily="18" charset="0"/>
                  </a:rPr>
                  <a:t>The Church of Jesus Christ of Latter-day Saints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52927" y="3191992"/>
                <a:ext cx="1914292" cy="3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Cambria" panose="02040503050406030204" pitchFamily="18" charset="0"/>
                  </a:rPr>
                  <a:t>Window</a:t>
                </a:r>
              </a:p>
              <a:p>
                <a:pPr algn="ctr"/>
                <a:r>
                  <a:rPr lang="en-US" sz="3200" dirty="0">
                    <a:latin typeface="Cambria" panose="02040503050406030204" pitchFamily="18" charset="0"/>
                  </a:rPr>
                  <a:t> Manufacturer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69794" y="3499912"/>
                <a:ext cx="2631688" cy="172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Cambria" panose="02040503050406030204" pitchFamily="18" charset="0"/>
                  </a:rPr>
                  <a:t>Installation Crew</a:t>
                </a:r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2139918" y="1072146"/>
                <a:ext cx="91440" cy="3657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2139918" y="1712641"/>
                <a:ext cx="91440" cy="3657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2139918" y="2389558"/>
                <a:ext cx="91440" cy="3657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2139918" y="3047613"/>
                <a:ext cx="91440" cy="3657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649109" y="2622583"/>
                <a:ext cx="387924" cy="256372"/>
                <a:chOff x="2756014" y="2691595"/>
                <a:chExt cx="387924" cy="256372"/>
              </a:xfrm>
            </p:grpSpPr>
            <p:sp>
              <p:nvSpPr>
                <p:cNvPr id="23" name="Down Arrow 22"/>
                <p:cNvSpPr/>
                <p:nvPr/>
              </p:nvSpPr>
              <p:spPr>
                <a:xfrm rot="14400000">
                  <a:off x="2892535" y="2555074"/>
                  <a:ext cx="92717" cy="36576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Down Arrow 23"/>
                <p:cNvSpPr/>
                <p:nvPr/>
              </p:nvSpPr>
              <p:spPr>
                <a:xfrm rot="3600000">
                  <a:off x="2915338" y="2719367"/>
                  <a:ext cx="91440" cy="36576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3600000">
                <a:off x="2671919" y="3062468"/>
                <a:ext cx="387924" cy="256372"/>
                <a:chOff x="2579474" y="2767788"/>
                <a:chExt cx="387924" cy="256372"/>
              </a:xfrm>
            </p:grpSpPr>
            <p:sp>
              <p:nvSpPr>
                <p:cNvPr id="28" name="Down Arrow 27"/>
                <p:cNvSpPr/>
                <p:nvPr/>
              </p:nvSpPr>
              <p:spPr>
                <a:xfrm rot="14400000">
                  <a:off x="2715995" y="2631267"/>
                  <a:ext cx="92717" cy="36576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Down Arrow 28"/>
                <p:cNvSpPr/>
                <p:nvPr/>
              </p:nvSpPr>
              <p:spPr>
                <a:xfrm rot="3600000">
                  <a:off x="2738798" y="2795560"/>
                  <a:ext cx="91440" cy="36576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318661" y="1533562"/>
              <a:ext cx="3950472" cy="679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u="sng" dirty="0">
                  <a:latin typeface="Cambria" panose="02040503050406030204" pitchFamily="18" charset="0"/>
                </a:rPr>
                <a:t>Window Design </a:t>
              </a:r>
              <a:endParaRPr lang="en-US" sz="7200" u="sng" dirty="0" smtClean="0">
                <a:latin typeface="Cambria" panose="02040503050406030204" pitchFamily="18" charset="0"/>
              </a:endParaRPr>
            </a:p>
            <a:p>
              <a:pPr algn="ctr"/>
              <a:r>
                <a:rPr lang="en-US" sz="7200" u="sng" dirty="0" smtClean="0">
                  <a:latin typeface="Cambria" panose="02040503050406030204" pitchFamily="18" charset="0"/>
                </a:rPr>
                <a:t>Information </a:t>
              </a:r>
              <a:r>
                <a:rPr lang="en-US" sz="7200" u="sng" dirty="0">
                  <a:latin typeface="Cambria" panose="02040503050406030204" pitchFamily="18" charset="0"/>
                </a:rPr>
                <a:t>Flow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97112" y="14087995"/>
            <a:ext cx="9412335" cy="9698675"/>
            <a:chOff x="8056912" y="2939171"/>
            <a:chExt cx="4298390" cy="348653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69" y="3632770"/>
              <a:ext cx="3562103" cy="239078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056912" y="2939171"/>
              <a:ext cx="4298390" cy="70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latin typeface="Cambria" panose="02040503050406030204" pitchFamily="18" charset="0"/>
                </a:rPr>
                <a:t>Example of Stamped Drawings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448180" y="6038458"/>
              <a:ext cx="3719618" cy="38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</a:rPr>
                <a:t>Example of a Window Connection Called Out by a Professional Engineer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9662" y="14935587"/>
            <a:ext cx="5389529" cy="46210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5762176" y="2140422"/>
            <a:ext cx="9339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latin typeface="Cambria" panose="02040503050406030204" pitchFamily="18" charset="0"/>
              </a:rPr>
              <a:t>Seismic Drift Limits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592630" y="12657438"/>
            <a:ext cx="709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ASCE 7-10 Section 13.5.9.1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3671" y="21202823"/>
            <a:ext cx="7241508" cy="402818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2848337" y="19575103"/>
            <a:ext cx="7092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Illustration of Setting Block Placement and Clearance Gaps (Behr, 2004)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48336" y="25279953"/>
            <a:ext cx="7092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Diagram of Lateral Drift Due to Seismic Load (Arnold, 2009)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0431750" y="4601174"/>
            <a:ext cx="4961904" cy="11117524"/>
            <a:chOff x="0" y="0"/>
            <a:chExt cx="3314700" cy="5861050"/>
          </a:xfrm>
        </p:grpSpPr>
        <p:pic>
          <p:nvPicPr>
            <p:cNvPr id="45" name="Picture 44" descr="Macintosh HD:Users:jotate:Desktop:Screen Shot 2015-04-07 at 4.43.21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14700" cy="586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Text Box 9"/>
            <p:cNvSpPr txBox="1"/>
            <p:nvPr/>
          </p:nvSpPr>
          <p:spPr>
            <a:xfrm>
              <a:off x="847917" y="739762"/>
              <a:ext cx="1068299" cy="314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1/8 in gaps</a:t>
              </a:r>
            </a:p>
          </p:txBody>
        </p:sp>
        <p:sp>
          <p:nvSpPr>
            <p:cNvPr id="47" name="Text Box 10"/>
            <p:cNvSpPr txBox="1"/>
            <p:nvPr/>
          </p:nvSpPr>
          <p:spPr>
            <a:xfrm>
              <a:off x="1485901" y="1485900"/>
              <a:ext cx="1149646" cy="307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1/4 in gaps</a:t>
              </a:r>
            </a:p>
          </p:txBody>
        </p:sp>
        <p:sp>
          <p:nvSpPr>
            <p:cNvPr id="48" name="Text Box 11"/>
            <p:cNvSpPr txBox="1"/>
            <p:nvPr/>
          </p:nvSpPr>
          <p:spPr>
            <a:xfrm>
              <a:off x="2032887" y="2514600"/>
              <a:ext cx="1143000" cy="277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3/8 in gaps</a:t>
              </a:r>
            </a:p>
          </p:txBody>
        </p:sp>
        <p:sp>
          <p:nvSpPr>
            <p:cNvPr id="49" name="Text Box 12"/>
            <p:cNvSpPr txBox="1"/>
            <p:nvPr/>
          </p:nvSpPr>
          <p:spPr>
            <a:xfrm>
              <a:off x="2145382" y="5146100"/>
              <a:ext cx="1068362" cy="334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1/2 in gaps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271537" y="15665896"/>
            <a:ext cx="52779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The above table has been created to aid in the design of gaps in window systems. The table is based on an allowable story drift equal to .01(</a:t>
            </a:r>
            <a:r>
              <a:rPr lang="en-US" sz="3200" dirty="0" err="1">
                <a:latin typeface="Cambria" panose="02040503050406030204" pitchFamily="18" charset="0"/>
              </a:rPr>
              <a:t>hxx</a:t>
            </a:r>
            <a:r>
              <a:rPr lang="en-US" sz="3200" dirty="0">
                <a:latin typeface="Cambria" panose="02040503050406030204" pitchFamily="18" charset="0"/>
              </a:rPr>
              <a:t>). Each section gives the minimum combination of gap sizes required for the window dimensions. This assumes that the gap is the same for c</a:t>
            </a:r>
            <a:r>
              <a:rPr lang="en-US" sz="3200" baseline="-25000" dirty="0">
                <a:latin typeface="Cambria" panose="02040503050406030204" pitchFamily="18" charset="0"/>
              </a:rPr>
              <a:t>1</a:t>
            </a:r>
            <a:r>
              <a:rPr lang="en-US" sz="3200" dirty="0">
                <a:latin typeface="Cambria" panose="02040503050406030204" pitchFamily="18" charset="0"/>
              </a:rPr>
              <a:t> and c</a:t>
            </a:r>
            <a:r>
              <a:rPr lang="en-US" sz="3200" baseline="-25000" dirty="0">
                <a:latin typeface="Cambria" panose="02040503050406030204" pitchFamily="18" charset="0"/>
              </a:rPr>
              <a:t>2.</a:t>
            </a:r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2761553" y="6776440"/>
            <a:ext cx="10645372" cy="10880492"/>
            <a:chOff x="4374410" y="1349783"/>
            <a:chExt cx="3548457" cy="3287089"/>
          </a:xfrm>
        </p:grpSpPr>
        <p:grpSp>
          <p:nvGrpSpPr>
            <p:cNvPr id="33" name="Group 32"/>
            <p:cNvGrpSpPr/>
            <p:nvPr/>
          </p:nvGrpSpPr>
          <p:grpSpPr>
            <a:xfrm>
              <a:off x="4374410" y="1349783"/>
              <a:ext cx="3548457" cy="3287089"/>
              <a:chOff x="4462346" y="1419471"/>
              <a:chExt cx="3548457" cy="328708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462346" y="1419471"/>
                <a:ext cx="326730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u="sng" dirty="0">
                    <a:latin typeface="Cambria" panose="02040503050406030204" pitchFamily="18" charset="0"/>
                  </a:rPr>
                  <a:t>Recommendations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45517" y="3171362"/>
                <a:ext cx="3365286" cy="85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" panose="02040503050406030204" pitchFamily="18" charset="0"/>
                  </a:rPr>
                  <a:t>Window System Attachment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latin typeface="Cambria" panose="02040503050406030204" pitchFamily="18" charset="0"/>
                  </a:rPr>
                  <a:t>Require technical drawings to specify the attachment devices and method needed to attach the window system to the structure regardless of the size of the window </a:t>
                </a:r>
              </a:p>
              <a:p>
                <a:endParaRPr lang="en-US" sz="1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645517" y="1823913"/>
                <a:ext cx="3365286" cy="6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41807" y="4009196"/>
                <a:ext cx="3365286" cy="697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" panose="02040503050406030204" pitchFamily="18" charset="0"/>
                  </a:rPr>
                  <a:t>Stained Glass Windows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Cambria" panose="02040503050406030204" pitchFamily="18" charset="0"/>
                  </a:rPr>
                  <a:t>Require stained glass window glaziers to comply with SGAA recommendations and provide steel supports when necessary</a:t>
                </a:r>
              </a:p>
              <a:p>
                <a:endParaRPr lang="en-US" sz="1200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4553871" y="1775292"/>
              <a:ext cx="3364992" cy="123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</a:rPr>
                <a:t>In-Plane Loads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Cambria" panose="02040503050406030204" pitchFamily="18" charset="0"/>
                </a:rPr>
                <a:t>Require a professional engineer to ensure the average distances between glass edges and the window frame are in accordance with ASCE 7-10 section 13.5.9.1. Tables have been developed and provided to aid in this process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Cambria" panose="02040503050406030204" pitchFamily="18" charset="0"/>
                </a:rPr>
                <a:t>Require setting block placement to be at the quarter points of the pane of glass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6133" y="21291638"/>
            <a:ext cx="7752098" cy="4168905"/>
          </a:xfrm>
          <a:prstGeom prst="rect">
            <a:avLst/>
          </a:prstGeom>
          <a:ln w="3175">
            <a:solidFill>
              <a:schemeClr val="tx1"/>
            </a:solidFill>
            <a:prstDash val="dash"/>
          </a:ln>
        </p:spPr>
      </p:pic>
      <p:sp>
        <p:nvSpPr>
          <p:cNvPr id="66" name="Rectangle 65"/>
          <p:cNvSpPr/>
          <p:nvPr/>
        </p:nvSpPr>
        <p:spPr>
          <a:xfrm>
            <a:off x="4709868" y="20185026"/>
            <a:ext cx="2310591" cy="1463039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7047264" y="20910187"/>
            <a:ext cx="5748232" cy="29179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3467844" y="25487801"/>
            <a:ext cx="6488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Detail of Window Attachment Specification.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24957839" y="4729136"/>
            <a:ext cx="4361760" cy="7848556"/>
            <a:chOff x="8404067" y="1162660"/>
            <a:chExt cx="1453920" cy="1962139"/>
          </a:xfrm>
        </p:grpSpPr>
        <p:pic>
          <p:nvPicPr>
            <p:cNvPr id="79" name="Content Placeholder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04067" y="1162660"/>
              <a:ext cx="1453920" cy="706281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9"/>
            <a:srcRect l="2281" r="2454"/>
            <a:stretch/>
          </p:blipFill>
          <p:spPr>
            <a:xfrm>
              <a:off x="8404067" y="1847116"/>
              <a:ext cx="1453920" cy="1277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59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282</Words>
  <Application>Microsoft Macintosh PowerPoint</Application>
  <PresentationFormat>Custom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BYU CAEDM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Colter James Lund</dc:creator>
  <cp:lastModifiedBy>Ana Cano</cp:lastModifiedBy>
  <cp:revision>32</cp:revision>
  <dcterms:created xsi:type="dcterms:W3CDTF">2015-03-25T21:10:23Z</dcterms:created>
  <dcterms:modified xsi:type="dcterms:W3CDTF">2015-04-15T03:48:01Z</dcterms:modified>
</cp:coreProperties>
</file>